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4507E8A-D56F-42B4-8A31-A871CB6A9919}" type="datetimeFigureOut">
              <a:rPr lang="en-US" smtClean="0"/>
              <a:t>9/22/2011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89AAE571-F7F6-472B-B57C-02CCC70A3FE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507E8A-D56F-42B4-8A31-A871CB6A9919}" type="datetimeFigureOut">
              <a:rPr lang="en-US" smtClean="0"/>
              <a:t>9/22/2011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AAE571-F7F6-472B-B57C-02CCC70A3FE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C4507E8A-D56F-42B4-8A31-A871CB6A9919}" type="datetimeFigureOut">
              <a:rPr lang="en-US" smtClean="0"/>
              <a:t>9/22/2011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89AAE571-F7F6-472B-B57C-02CCC70A3FE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4507E8A-D56F-42B4-8A31-A871CB6A9919}" type="datetimeFigureOut">
              <a:rPr lang="en-US" smtClean="0"/>
              <a:t>9/22/2011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9AAE571-F7F6-472B-B57C-02CCC70A3FEE}"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4507E8A-D56F-42B4-8A31-A871CB6A9919}" type="datetimeFigureOut">
              <a:rPr lang="en-US" smtClean="0"/>
              <a:t>9/22/2011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9AAE571-F7F6-472B-B57C-02CCC70A3FEE}"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C4507E8A-D56F-42B4-8A31-A871CB6A9919}" type="datetimeFigureOut">
              <a:rPr lang="en-US" smtClean="0"/>
              <a:t>9/22/2011</a:t>
            </a:fld>
            <a:endParaRPr lang="en-US"/>
          </a:p>
        </p:txBody>
      </p:sp>
      <p:sp>
        <p:nvSpPr>
          <p:cNvPr id="10" name="Slide Number Placeholder 9"/>
          <p:cNvSpPr>
            <a:spLocks noGrp="1"/>
          </p:cNvSpPr>
          <p:nvPr>
            <p:ph type="sldNum" sz="quarter" idx="16"/>
          </p:nvPr>
        </p:nvSpPr>
        <p:spPr/>
        <p:txBody>
          <a:bodyPr rtlCol="0"/>
          <a:lstStyle/>
          <a:p>
            <a:fld id="{89AAE571-F7F6-472B-B57C-02CCC70A3FEE}"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C4507E8A-D56F-42B4-8A31-A871CB6A9919}" type="datetimeFigureOut">
              <a:rPr lang="en-US" smtClean="0"/>
              <a:t>9/22/2011</a:t>
            </a:fld>
            <a:endParaRPr lang="en-US"/>
          </a:p>
        </p:txBody>
      </p:sp>
      <p:sp>
        <p:nvSpPr>
          <p:cNvPr id="12" name="Slide Number Placeholder 11"/>
          <p:cNvSpPr>
            <a:spLocks noGrp="1"/>
          </p:cNvSpPr>
          <p:nvPr>
            <p:ph type="sldNum" sz="quarter" idx="16"/>
          </p:nvPr>
        </p:nvSpPr>
        <p:spPr/>
        <p:txBody>
          <a:bodyPr rtlCol="0"/>
          <a:lstStyle/>
          <a:p>
            <a:fld id="{89AAE571-F7F6-472B-B57C-02CCC70A3FEE}"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4507E8A-D56F-42B4-8A31-A871CB6A9919}" type="datetimeFigureOut">
              <a:rPr lang="en-US" smtClean="0"/>
              <a:t>9/22/2011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89AAE571-F7F6-472B-B57C-02CCC70A3FE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507E8A-D56F-42B4-8A31-A871CB6A9919}" type="datetimeFigureOut">
              <a:rPr lang="en-US" smtClean="0"/>
              <a:t>9/22/2011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89AAE571-F7F6-472B-B57C-02CCC70A3FE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4507E8A-D56F-42B4-8A31-A871CB6A9919}" type="datetimeFigureOut">
              <a:rPr lang="en-US" smtClean="0"/>
              <a:t>9/22/2011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89AAE571-F7F6-472B-B57C-02CCC70A3FEE}"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C4507E8A-D56F-42B4-8A31-A871CB6A9919}" type="datetimeFigureOut">
              <a:rPr lang="en-US" smtClean="0"/>
              <a:t>9/22/2011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89AAE571-F7F6-472B-B57C-02CCC70A3FEE}"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4507E8A-D56F-42B4-8A31-A871CB6A9919}" type="datetimeFigureOut">
              <a:rPr lang="en-US" smtClean="0"/>
              <a:t>9/22/2011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9AAE571-F7F6-472B-B57C-02CCC70A3FE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267485"/>
            <a:ext cx="8610600" cy="2466315"/>
          </a:xfrm>
        </p:spPr>
        <p:txBody>
          <a:bodyPr>
            <a:normAutofit/>
          </a:bodyPr>
          <a:lstStyle/>
          <a:p>
            <a:r>
              <a:rPr lang="en-US" sz="6600" dirty="0" smtClean="0"/>
              <a:t>Chapter 1 &amp; 3 Review</a:t>
            </a:r>
            <a:endParaRPr lang="en-US" sz="6600" dirty="0"/>
          </a:p>
        </p:txBody>
      </p:sp>
      <p:sp>
        <p:nvSpPr>
          <p:cNvPr id="3" name="Subtitle 2"/>
          <p:cNvSpPr>
            <a:spLocks noGrp="1"/>
          </p:cNvSpPr>
          <p:nvPr>
            <p:ph type="subTitle" idx="1"/>
          </p:nvPr>
        </p:nvSpPr>
        <p:spPr/>
        <p:txBody>
          <a:bodyPr/>
          <a:lstStyle/>
          <a:p>
            <a:r>
              <a:rPr lang="en-US" dirty="0" smtClean="0"/>
              <a:t>Chemistry 312</a:t>
            </a:r>
            <a:endParaRPr lang="en-US" dirty="0"/>
          </a:p>
        </p:txBody>
      </p:sp>
    </p:spTree>
    <p:extLst>
      <p:ext uri="{BB962C8B-B14F-4D97-AF65-F5344CB8AC3E}">
        <p14:creationId xmlns:p14="http://schemas.microsoft.com/office/powerpoint/2010/main" val="10504219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19600" y="4038600"/>
            <a:ext cx="9906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buNone/>
            </a:pPr>
            <a:r>
              <a:rPr lang="en-US" sz="3600" dirty="0">
                <a:solidFill>
                  <a:schemeClr val="tx2"/>
                </a:solidFill>
              </a:rPr>
              <a:t>Felix designs an experiment to see if lady bugs from North America have more spots than lady bugs from south America.  </a:t>
            </a:r>
          </a:p>
          <a:p>
            <a:endParaRPr lang="en-US" sz="3600" dirty="0">
              <a:solidFill>
                <a:schemeClr val="tx2"/>
              </a:solidFill>
            </a:endParaRPr>
          </a:p>
          <a:p>
            <a:pPr marL="0" indent="0">
              <a:buNone/>
            </a:pPr>
            <a:r>
              <a:rPr lang="en-US" sz="3600" i="1" dirty="0">
                <a:solidFill>
                  <a:schemeClr val="tx2"/>
                </a:solidFill>
              </a:rPr>
              <a:t>Is this an example of pure or applied research?</a:t>
            </a:r>
            <a:endParaRPr lang="en-US" sz="3600" dirty="0">
              <a:solidFill>
                <a:schemeClr val="tx2"/>
              </a:solidFill>
            </a:endParaRPr>
          </a:p>
          <a:p>
            <a:pPr marL="0" indent="0">
              <a:buNone/>
            </a:pPr>
            <a:endParaRPr lang="en-US" dirty="0"/>
          </a:p>
        </p:txBody>
      </p:sp>
    </p:spTree>
    <p:extLst>
      <p:ext uri="{BB962C8B-B14F-4D97-AF65-F5344CB8AC3E}">
        <p14:creationId xmlns:p14="http://schemas.microsoft.com/office/powerpoint/2010/main" val="33175973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What is the relationship between the two variables?</a:t>
            </a:r>
            <a:endParaRPr lang="en-US" sz="3600" dirty="0"/>
          </a:p>
        </p:txBody>
      </p:sp>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438400" y="2209800"/>
            <a:ext cx="3793787"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648200" y="5715000"/>
            <a:ext cx="1705913"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514600" y="5638800"/>
            <a:ext cx="3839513" cy="769441"/>
          </a:xfrm>
          <a:prstGeom prst="rect">
            <a:avLst/>
          </a:prstGeom>
        </p:spPr>
        <p:txBody>
          <a:bodyPr wrap="none">
            <a:spAutoFit/>
          </a:bodyPr>
          <a:lstStyle/>
          <a:p>
            <a:r>
              <a:rPr lang="en-US" sz="4400" i="1" dirty="0">
                <a:solidFill>
                  <a:schemeClr val="tx2"/>
                </a:solidFill>
              </a:rPr>
              <a:t>Direct or Indirect</a:t>
            </a:r>
            <a:endParaRPr lang="en-US" sz="4400" dirty="0">
              <a:solidFill>
                <a:schemeClr val="tx2"/>
              </a:solidFill>
            </a:endParaRPr>
          </a:p>
        </p:txBody>
      </p:sp>
    </p:spTree>
    <p:extLst>
      <p:ext uri="{BB962C8B-B14F-4D97-AF65-F5344CB8AC3E}">
        <p14:creationId xmlns:p14="http://schemas.microsoft.com/office/powerpoint/2010/main" val="12577106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609600" y="5029200"/>
            <a:ext cx="73152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normAutofit lnSpcReduction="10000"/>
          </a:bodyPr>
          <a:lstStyle/>
          <a:p>
            <a:pPr marL="0" indent="0">
              <a:buNone/>
            </a:pPr>
            <a:r>
              <a:rPr lang="en-US" dirty="0">
                <a:solidFill>
                  <a:schemeClr val="tx2"/>
                </a:solidFill>
              </a:rPr>
              <a:t>Oskar went into the grocery store in June (2011) and saw a shelf piled high with boxes of candy canes that are on sale.  Oskar thinks that this is strange and assumes that they are left over from last winter.  He grabs one of the boxes and examines it for a sell by date.  The date on the box is 11/2011</a:t>
            </a:r>
            <a:r>
              <a:rPr lang="en-US" dirty="0" smtClean="0">
                <a:solidFill>
                  <a:schemeClr val="tx2"/>
                </a:solidFill>
              </a:rPr>
              <a:t>.</a:t>
            </a:r>
          </a:p>
          <a:p>
            <a:pPr marL="0" indent="0">
              <a:buNone/>
            </a:pPr>
            <a:endParaRPr lang="en-US" dirty="0">
              <a:solidFill>
                <a:schemeClr val="tx2"/>
              </a:solidFill>
            </a:endParaRPr>
          </a:p>
          <a:p>
            <a:pPr marL="0" indent="0">
              <a:buNone/>
            </a:pPr>
            <a:r>
              <a:rPr lang="en-US" dirty="0" smtClean="0">
                <a:solidFill>
                  <a:schemeClr val="tx2"/>
                </a:solidFill>
              </a:rPr>
              <a:t> </a:t>
            </a:r>
            <a:r>
              <a:rPr lang="en-US" i="1" dirty="0">
                <a:solidFill>
                  <a:schemeClr val="tx2"/>
                </a:solidFill>
              </a:rPr>
              <a:t>What is Oskar’s Hypothesis</a:t>
            </a:r>
            <a:r>
              <a:rPr lang="en-US" i="1" dirty="0" smtClean="0">
                <a:solidFill>
                  <a:schemeClr val="tx2"/>
                </a:solidFill>
              </a:rPr>
              <a:t>?</a:t>
            </a:r>
          </a:p>
          <a:p>
            <a:pPr marL="0" indent="0">
              <a:buNone/>
            </a:pPr>
            <a:r>
              <a:rPr lang="en-US" i="1" dirty="0" smtClean="0">
                <a:solidFill>
                  <a:schemeClr val="tx2"/>
                </a:solidFill>
              </a:rPr>
              <a:t>The candy canes are left over from last year and outdated</a:t>
            </a:r>
            <a:endParaRPr lang="en-US" dirty="0">
              <a:solidFill>
                <a:schemeClr val="tx2"/>
              </a:solidFill>
            </a:endParaRPr>
          </a:p>
          <a:p>
            <a:endParaRPr lang="en-US" dirty="0"/>
          </a:p>
        </p:txBody>
      </p:sp>
    </p:spTree>
    <p:extLst>
      <p:ext uri="{BB962C8B-B14F-4D97-AF65-F5344CB8AC3E}">
        <p14:creationId xmlns:p14="http://schemas.microsoft.com/office/powerpoint/2010/main" val="42741033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3505200" y="4267200"/>
            <a:ext cx="22860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normAutofit/>
          </a:bodyPr>
          <a:lstStyle/>
          <a:p>
            <a:pPr marL="0" indent="0">
              <a:buNone/>
            </a:pPr>
            <a:r>
              <a:rPr lang="en-US" sz="4000" dirty="0">
                <a:solidFill>
                  <a:schemeClr val="tx2"/>
                </a:solidFill>
              </a:rPr>
              <a:t>The observation of this property of matter is always accompanied by a change in the composition of matter?</a:t>
            </a:r>
          </a:p>
          <a:p>
            <a:endParaRPr lang="en-US" sz="4000" dirty="0">
              <a:solidFill>
                <a:schemeClr val="tx2"/>
              </a:solidFill>
            </a:endParaRPr>
          </a:p>
          <a:p>
            <a:pPr marL="0" indent="0">
              <a:buNone/>
            </a:pPr>
            <a:r>
              <a:rPr lang="en-US" sz="4000" dirty="0" smtClean="0">
                <a:solidFill>
                  <a:schemeClr val="tx2"/>
                </a:solidFill>
              </a:rPr>
              <a:t> </a:t>
            </a:r>
            <a:r>
              <a:rPr lang="en-US" sz="4800" i="1" dirty="0">
                <a:solidFill>
                  <a:schemeClr val="tx2"/>
                </a:solidFill>
              </a:rPr>
              <a:t>Physical or Chemical </a:t>
            </a:r>
            <a:endParaRPr lang="en-US" sz="4800" dirty="0">
              <a:solidFill>
                <a:schemeClr val="tx2"/>
              </a:solidFill>
            </a:endParaRPr>
          </a:p>
        </p:txBody>
      </p:sp>
    </p:spTree>
    <p:extLst>
      <p:ext uri="{BB962C8B-B14F-4D97-AF65-F5344CB8AC3E}">
        <p14:creationId xmlns:p14="http://schemas.microsoft.com/office/powerpoint/2010/main" val="30102811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3733800"/>
            <a:ext cx="220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marL="0" indent="0">
              <a:buNone/>
            </a:pPr>
            <a:r>
              <a:rPr lang="en-US" sz="4000" dirty="0" smtClean="0">
                <a:solidFill>
                  <a:schemeClr val="tx2"/>
                </a:solidFill>
              </a:rPr>
              <a:t>What </a:t>
            </a:r>
            <a:r>
              <a:rPr lang="en-US" sz="4000" dirty="0">
                <a:solidFill>
                  <a:schemeClr val="tx2"/>
                </a:solidFill>
              </a:rPr>
              <a:t>type of change is represented by the freezing of water to form ice</a:t>
            </a:r>
            <a:r>
              <a:rPr lang="en-US" sz="4000" dirty="0" smtClean="0">
                <a:solidFill>
                  <a:schemeClr val="tx2"/>
                </a:solidFill>
              </a:rPr>
              <a:t>?</a:t>
            </a:r>
          </a:p>
          <a:p>
            <a:pPr marL="0" indent="0">
              <a:buNone/>
            </a:pPr>
            <a:endParaRPr lang="en-US" sz="4000" dirty="0">
              <a:solidFill>
                <a:schemeClr val="tx2"/>
              </a:solidFill>
            </a:endParaRPr>
          </a:p>
          <a:p>
            <a:pPr marL="0" indent="0">
              <a:buNone/>
            </a:pPr>
            <a:r>
              <a:rPr lang="en-US" sz="5400" i="1" dirty="0" smtClean="0">
                <a:solidFill>
                  <a:schemeClr val="tx2"/>
                </a:solidFill>
              </a:rPr>
              <a:t>Physical </a:t>
            </a:r>
            <a:r>
              <a:rPr lang="en-US" sz="5400" i="1" dirty="0">
                <a:solidFill>
                  <a:schemeClr val="tx2"/>
                </a:solidFill>
              </a:rPr>
              <a:t>or Chemical</a:t>
            </a:r>
            <a:endParaRPr lang="en-US" sz="5400" dirty="0">
              <a:solidFill>
                <a:schemeClr val="tx2"/>
              </a:solidFill>
            </a:endParaRPr>
          </a:p>
        </p:txBody>
      </p:sp>
    </p:spTree>
    <p:extLst>
      <p:ext uri="{BB962C8B-B14F-4D97-AF65-F5344CB8AC3E}">
        <p14:creationId xmlns:p14="http://schemas.microsoft.com/office/powerpoint/2010/main" val="30186565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114800" y="4495800"/>
            <a:ext cx="1066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marL="0" indent="0">
              <a:buNone/>
            </a:pPr>
            <a:r>
              <a:rPr lang="en-US" sz="4400" dirty="0">
                <a:solidFill>
                  <a:schemeClr val="tx2"/>
                </a:solidFill>
              </a:rPr>
              <a:t>Which state of matter has an indefinite volume and is easy to compress?</a:t>
            </a:r>
          </a:p>
          <a:p>
            <a:pPr marL="0" indent="0">
              <a:buNone/>
            </a:pPr>
            <a:r>
              <a:rPr lang="en-US" sz="4400" dirty="0">
                <a:solidFill>
                  <a:schemeClr val="tx2"/>
                </a:solidFill>
              </a:rPr>
              <a:t> </a:t>
            </a:r>
          </a:p>
          <a:p>
            <a:pPr marL="0" indent="0">
              <a:buNone/>
            </a:pPr>
            <a:r>
              <a:rPr lang="en-US" sz="4400" i="1" dirty="0" smtClean="0">
                <a:solidFill>
                  <a:schemeClr val="tx2"/>
                </a:solidFill>
              </a:rPr>
              <a:t>Solid</a:t>
            </a:r>
            <a:r>
              <a:rPr lang="en-US" sz="4400" i="1" dirty="0">
                <a:solidFill>
                  <a:schemeClr val="tx2"/>
                </a:solidFill>
              </a:rPr>
              <a:t>, Liquid or Gas</a:t>
            </a:r>
            <a:endParaRPr lang="en-US" sz="4400" dirty="0">
              <a:solidFill>
                <a:schemeClr val="tx2"/>
              </a:solidFill>
            </a:endParaRPr>
          </a:p>
        </p:txBody>
      </p:sp>
    </p:spTree>
    <p:extLst>
      <p:ext uri="{BB962C8B-B14F-4D97-AF65-F5344CB8AC3E}">
        <p14:creationId xmlns:p14="http://schemas.microsoft.com/office/powerpoint/2010/main" val="11132482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Which of the following is not a physical property?</a:t>
            </a:r>
            <a:endParaRPr lang="en-US" sz="3600" dirty="0"/>
          </a:p>
        </p:txBody>
      </p:sp>
      <p:sp>
        <p:nvSpPr>
          <p:cNvPr id="4" name="Rectangle 3"/>
          <p:cNvSpPr/>
          <p:nvPr/>
        </p:nvSpPr>
        <p:spPr>
          <a:xfrm>
            <a:off x="685800" y="4038600"/>
            <a:ext cx="3048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normAutofit/>
          </a:bodyPr>
          <a:lstStyle/>
          <a:p>
            <a:pPr marL="0" lvl="0" indent="0">
              <a:buNone/>
            </a:pPr>
            <a:r>
              <a:rPr lang="en-US" sz="4400" i="1" dirty="0" smtClean="0">
                <a:solidFill>
                  <a:schemeClr val="tx2"/>
                </a:solidFill>
              </a:rPr>
              <a:t>Temperature</a:t>
            </a:r>
            <a:endParaRPr lang="en-US" sz="4400" dirty="0">
              <a:solidFill>
                <a:schemeClr val="tx2"/>
              </a:solidFill>
            </a:endParaRPr>
          </a:p>
          <a:p>
            <a:pPr marL="0" lvl="0" indent="0">
              <a:buNone/>
            </a:pPr>
            <a:r>
              <a:rPr lang="en-US" sz="4400" i="1" dirty="0">
                <a:solidFill>
                  <a:schemeClr val="tx2"/>
                </a:solidFill>
              </a:rPr>
              <a:t> Ability to dissolve</a:t>
            </a:r>
            <a:endParaRPr lang="en-US" sz="4400" dirty="0">
              <a:solidFill>
                <a:schemeClr val="tx2"/>
              </a:solidFill>
            </a:endParaRPr>
          </a:p>
          <a:p>
            <a:pPr marL="0" lvl="0" indent="0">
              <a:buNone/>
            </a:pPr>
            <a:r>
              <a:rPr lang="en-US" sz="4400" i="1" dirty="0">
                <a:solidFill>
                  <a:schemeClr val="tx2"/>
                </a:solidFill>
              </a:rPr>
              <a:t>Color</a:t>
            </a:r>
            <a:endParaRPr lang="en-US" sz="4400" dirty="0">
              <a:solidFill>
                <a:schemeClr val="tx2"/>
              </a:solidFill>
            </a:endParaRPr>
          </a:p>
          <a:p>
            <a:pPr marL="0" indent="0">
              <a:buNone/>
            </a:pPr>
            <a:r>
              <a:rPr lang="en-US" sz="4400" i="1" dirty="0" smtClean="0">
                <a:solidFill>
                  <a:schemeClr val="tx2"/>
                </a:solidFill>
              </a:rPr>
              <a:t>Ability </a:t>
            </a:r>
            <a:r>
              <a:rPr lang="en-US" sz="4400" i="1" dirty="0">
                <a:solidFill>
                  <a:schemeClr val="tx2"/>
                </a:solidFill>
              </a:rPr>
              <a:t>to rust</a:t>
            </a:r>
            <a:endParaRPr lang="en-US" sz="4400" dirty="0">
              <a:solidFill>
                <a:schemeClr val="tx2"/>
              </a:solidFill>
            </a:endParaRPr>
          </a:p>
        </p:txBody>
      </p:sp>
    </p:spTree>
    <p:extLst>
      <p:ext uri="{BB962C8B-B14F-4D97-AF65-F5344CB8AC3E}">
        <p14:creationId xmlns:p14="http://schemas.microsoft.com/office/powerpoint/2010/main" val="41197697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Which of the following is an extensive property of matter?</a:t>
            </a:r>
            <a:endParaRPr lang="en-US" sz="3600" dirty="0"/>
          </a:p>
        </p:txBody>
      </p:sp>
      <p:sp>
        <p:nvSpPr>
          <p:cNvPr id="4" name="Rectangle 3"/>
          <p:cNvSpPr/>
          <p:nvPr/>
        </p:nvSpPr>
        <p:spPr>
          <a:xfrm>
            <a:off x="762000" y="3200400"/>
            <a:ext cx="1600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lstStyle/>
          <a:p>
            <a:pPr marL="0" indent="0">
              <a:buNone/>
            </a:pPr>
            <a:r>
              <a:rPr lang="en-US" sz="4400" i="1" dirty="0" smtClean="0">
                <a:solidFill>
                  <a:schemeClr val="tx2"/>
                </a:solidFill>
              </a:rPr>
              <a:t>Attraction </a:t>
            </a:r>
            <a:r>
              <a:rPr lang="en-US" sz="4400" i="1" dirty="0">
                <a:solidFill>
                  <a:schemeClr val="tx2"/>
                </a:solidFill>
              </a:rPr>
              <a:t>to a magnet</a:t>
            </a:r>
            <a:endParaRPr lang="en-US" sz="4400" dirty="0">
              <a:solidFill>
                <a:schemeClr val="tx2"/>
              </a:solidFill>
            </a:endParaRPr>
          </a:p>
          <a:p>
            <a:pPr marL="0" indent="0">
              <a:buNone/>
            </a:pPr>
            <a:r>
              <a:rPr lang="en-US" sz="4400" i="1" dirty="0" smtClean="0">
                <a:solidFill>
                  <a:schemeClr val="tx2"/>
                </a:solidFill>
              </a:rPr>
              <a:t>Temperature</a:t>
            </a:r>
            <a:endParaRPr lang="en-US" sz="4400" dirty="0">
              <a:solidFill>
                <a:schemeClr val="tx2"/>
              </a:solidFill>
            </a:endParaRPr>
          </a:p>
          <a:p>
            <a:pPr marL="0" indent="0">
              <a:buNone/>
            </a:pPr>
            <a:r>
              <a:rPr lang="en-US" sz="4400" i="1" dirty="0" smtClean="0">
                <a:solidFill>
                  <a:schemeClr val="tx2"/>
                </a:solidFill>
              </a:rPr>
              <a:t>Volume</a:t>
            </a:r>
            <a:endParaRPr lang="en-US" sz="4400" dirty="0">
              <a:solidFill>
                <a:schemeClr val="tx2"/>
              </a:solidFill>
            </a:endParaRPr>
          </a:p>
          <a:p>
            <a:pPr marL="0" indent="0">
              <a:buNone/>
            </a:pPr>
            <a:r>
              <a:rPr lang="en-US" sz="4400" i="1" dirty="0" smtClean="0">
                <a:solidFill>
                  <a:schemeClr val="tx2"/>
                </a:solidFill>
              </a:rPr>
              <a:t>Density</a:t>
            </a:r>
            <a:endParaRPr lang="en-US" sz="4400" dirty="0">
              <a:solidFill>
                <a:schemeClr val="tx2"/>
              </a:solidFill>
            </a:endParaRPr>
          </a:p>
          <a:p>
            <a:pPr marL="0" indent="0">
              <a:buNone/>
            </a:pPr>
            <a:endParaRPr lang="en-US" dirty="0"/>
          </a:p>
        </p:txBody>
      </p:sp>
    </p:spTree>
    <p:extLst>
      <p:ext uri="{BB962C8B-B14F-4D97-AF65-F5344CB8AC3E}">
        <p14:creationId xmlns:p14="http://schemas.microsoft.com/office/powerpoint/2010/main" val="11191534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685800" y="5029200"/>
            <a:ext cx="2057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lstStyle/>
          <a:p>
            <a:pPr marL="0" indent="0">
              <a:buNone/>
            </a:pPr>
            <a:r>
              <a:rPr lang="en-US" sz="4000" dirty="0">
                <a:solidFill>
                  <a:schemeClr val="tx2"/>
                </a:solidFill>
              </a:rPr>
              <a:t>Which of the following types of matter can be separated by physical change</a:t>
            </a:r>
            <a:r>
              <a:rPr lang="en-US" sz="4000" dirty="0" smtClean="0">
                <a:solidFill>
                  <a:schemeClr val="tx2"/>
                </a:solidFill>
              </a:rPr>
              <a:t>?</a:t>
            </a:r>
          </a:p>
          <a:p>
            <a:pPr marL="0" indent="0">
              <a:buNone/>
            </a:pPr>
            <a:endParaRPr lang="en-US" sz="4000" dirty="0">
              <a:solidFill>
                <a:schemeClr val="tx2"/>
              </a:solidFill>
            </a:endParaRPr>
          </a:p>
          <a:p>
            <a:pPr marL="0" indent="0">
              <a:buNone/>
            </a:pPr>
            <a:r>
              <a:rPr lang="en-US" sz="4000" i="1" dirty="0" smtClean="0">
                <a:solidFill>
                  <a:schemeClr val="tx2"/>
                </a:solidFill>
              </a:rPr>
              <a:t>Elements</a:t>
            </a:r>
            <a:endParaRPr lang="en-US" sz="4000" dirty="0">
              <a:solidFill>
                <a:schemeClr val="tx2"/>
              </a:solidFill>
            </a:endParaRPr>
          </a:p>
          <a:p>
            <a:pPr marL="0" indent="0">
              <a:buNone/>
            </a:pPr>
            <a:r>
              <a:rPr lang="en-US" sz="4000" i="1" dirty="0" smtClean="0">
                <a:solidFill>
                  <a:schemeClr val="tx2"/>
                </a:solidFill>
              </a:rPr>
              <a:t>Compounds</a:t>
            </a:r>
            <a:endParaRPr lang="en-US" sz="4000" dirty="0">
              <a:solidFill>
                <a:schemeClr val="tx2"/>
              </a:solidFill>
            </a:endParaRPr>
          </a:p>
          <a:p>
            <a:pPr marL="0" indent="0">
              <a:buNone/>
            </a:pPr>
            <a:r>
              <a:rPr lang="en-US" sz="4000" i="1" dirty="0" smtClean="0">
                <a:solidFill>
                  <a:schemeClr val="tx2"/>
                </a:solidFill>
              </a:rPr>
              <a:t>Mixtures</a:t>
            </a:r>
            <a:endParaRPr lang="en-US" sz="4000" dirty="0">
              <a:solidFill>
                <a:schemeClr val="tx2"/>
              </a:solidFill>
            </a:endParaRPr>
          </a:p>
          <a:p>
            <a:pPr marL="0" indent="0">
              <a:buNone/>
            </a:pPr>
            <a:endParaRPr lang="en-US" dirty="0"/>
          </a:p>
        </p:txBody>
      </p:sp>
    </p:spTree>
    <p:extLst>
      <p:ext uri="{BB962C8B-B14F-4D97-AF65-F5344CB8AC3E}">
        <p14:creationId xmlns:p14="http://schemas.microsoft.com/office/powerpoint/2010/main" val="8827469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 solution is another name for:</a:t>
            </a:r>
            <a:br>
              <a:rPr lang="en-US" dirty="0"/>
            </a:br>
            <a:endParaRPr lang="en-US" dirty="0"/>
          </a:p>
        </p:txBody>
      </p:sp>
      <p:sp>
        <p:nvSpPr>
          <p:cNvPr id="4" name="Rectangle 3"/>
          <p:cNvSpPr/>
          <p:nvPr/>
        </p:nvSpPr>
        <p:spPr>
          <a:xfrm>
            <a:off x="609600" y="3124200"/>
            <a:ext cx="4724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a:noFill/>
        </p:spPr>
        <p:txBody>
          <a:bodyPr>
            <a:normAutofit/>
          </a:bodyPr>
          <a:lstStyle/>
          <a:p>
            <a:pPr marL="0" indent="0">
              <a:buNone/>
            </a:pPr>
            <a:r>
              <a:rPr lang="en-US" sz="4000" i="1" dirty="0">
                <a:solidFill>
                  <a:schemeClr val="tx2"/>
                </a:solidFill>
              </a:rPr>
              <a:t>element</a:t>
            </a:r>
            <a:endParaRPr lang="en-US" sz="4000" dirty="0">
              <a:solidFill>
                <a:schemeClr val="tx2"/>
              </a:solidFill>
            </a:endParaRPr>
          </a:p>
          <a:p>
            <a:pPr marL="0" indent="0">
              <a:buNone/>
            </a:pPr>
            <a:r>
              <a:rPr lang="en-US" sz="4000" i="1" dirty="0" smtClean="0">
                <a:solidFill>
                  <a:schemeClr val="tx2"/>
                </a:solidFill>
              </a:rPr>
              <a:t>compound</a:t>
            </a:r>
            <a:endParaRPr lang="en-US" sz="4000" dirty="0">
              <a:solidFill>
                <a:schemeClr val="tx2"/>
              </a:solidFill>
            </a:endParaRPr>
          </a:p>
          <a:p>
            <a:pPr marL="0" indent="0">
              <a:buNone/>
            </a:pPr>
            <a:r>
              <a:rPr lang="en-US" sz="4000" i="1" dirty="0" smtClean="0">
                <a:solidFill>
                  <a:schemeClr val="tx2"/>
                </a:solidFill>
              </a:rPr>
              <a:t>homogeneous </a:t>
            </a:r>
            <a:r>
              <a:rPr lang="en-US" sz="4000" i="1" dirty="0">
                <a:solidFill>
                  <a:schemeClr val="tx2"/>
                </a:solidFill>
              </a:rPr>
              <a:t>mixture</a:t>
            </a:r>
            <a:endParaRPr lang="en-US" sz="4000" dirty="0">
              <a:solidFill>
                <a:schemeClr val="tx2"/>
              </a:solidFill>
            </a:endParaRPr>
          </a:p>
          <a:p>
            <a:pPr marL="0" indent="0">
              <a:buNone/>
            </a:pPr>
            <a:r>
              <a:rPr lang="en-US" sz="4000" i="1" dirty="0" smtClean="0">
                <a:solidFill>
                  <a:schemeClr val="tx2"/>
                </a:solidFill>
              </a:rPr>
              <a:t>heterogeneous </a:t>
            </a:r>
            <a:r>
              <a:rPr lang="en-US" sz="4000" i="1" dirty="0">
                <a:solidFill>
                  <a:schemeClr val="tx2"/>
                </a:solidFill>
              </a:rPr>
              <a:t>mixture</a:t>
            </a:r>
            <a:endParaRPr lang="en-US" sz="4000" dirty="0">
              <a:solidFill>
                <a:schemeClr val="tx2"/>
              </a:solidFill>
            </a:endParaRPr>
          </a:p>
        </p:txBody>
      </p:sp>
    </p:spTree>
    <p:extLst>
      <p:ext uri="{BB962C8B-B14F-4D97-AF65-F5344CB8AC3E}">
        <p14:creationId xmlns:p14="http://schemas.microsoft.com/office/powerpoint/2010/main" val="16605937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81200" y="3657600"/>
            <a:ext cx="2601686"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pPr lvl="0"/>
            <a:r>
              <a:rPr lang="en-US" dirty="0"/>
              <a:t/>
            </a:r>
            <a:br>
              <a:rPr lang="en-US" dirty="0"/>
            </a:br>
            <a:endParaRPr lang="en-US" dirty="0"/>
          </a:p>
        </p:txBody>
      </p:sp>
      <p:sp>
        <p:nvSpPr>
          <p:cNvPr id="3" name="Content Placeholder 2"/>
          <p:cNvSpPr>
            <a:spLocks noGrp="1"/>
          </p:cNvSpPr>
          <p:nvPr>
            <p:ph sz="quarter" idx="1"/>
          </p:nvPr>
        </p:nvSpPr>
        <p:spPr/>
        <p:txBody>
          <a:bodyPr/>
          <a:lstStyle/>
          <a:p>
            <a:endParaRPr lang="en-US" dirty="0" smtClean="0"/>
          </a:p>
          <a:p>
            <a:endParaRPr lang="en-US" dirty="0"/>
          </a:p>
          <a:p>
            <a:endParaRPr lang="en-US" dirty="0" smtClean="0"/>
          </a:p>
          <a:p>
            <a:endParaRPr lang="en-US" dirty="0"/>
          </a:p>
          <a:p>
            <a:pPr marL="0" indent="0">
              <a:buNone/>
            </a:pPr>
            <a:r>
              <a:rPr lang="en-US" sz="6000" i="1" dirty="0" smtClean="0"/>
              <a:t>       </a:t>
            </a:r>
            <a:r>
              <a:rPr lang="en-US" sz="6000" i="1" dirty="0" smtClean="0">
                <a:solidFill>
                  <a:schemeClr val="tx2"/>
                </a:solidFill>
              </a:rPr>
              <a:t>Weight </a:t>
            </a:r>
            <a:r>
              <a:rPr lang="en-US" sz="6000" i="1" dirty="0">
                <a:solidFill>
                  <a:schemeClr val="tx2"/>
                </a:solidFill>
              </a:rPr>
              <a:t>or Mass</a:t>
            </a:r>
            <a:endParaRPr lang="en-US" sz="6000" dirty="0">
              <a:solidFill>
                <a:schemeClr val="tx2"/>
              </a:solidFill>
            </a:endParaRPr>
          </a:p>
        </p:txBody>
      </p:sp>
      <p:sp>
        <p:nvSpPr>
          <p:cNvPr id="4" name="Rectangle 3"/>
          <p:cNvSpPr/>
          <p:nvPr/>
        </p:nvSpPr>
        <p:spPr>
          <a:xfrm>
            <a:off x="696686" y="228600"/>
            <a:ext cx="7772400" cy="1077218"/>
          </a:xfrm>
          <a:prstGeom prst="rect">
            <a:avLst/>
          </a:prstGeom>
        </p:spPr>
        <p:txBody>
          <a:bodyPr wrap="square">
            <a:spAutoFit/>
          </a:bodyPr>
          <a:lstStyle/>
          <a:p>
            <a:r>
              <a:rPr lang="en-US" sz="3200" dirty="0" smtClean="0">
                <a:solidFill>
                  <a:schemeClr val="tx2"/>
                </a:solidFill>
              </a:rPr>
              <a:t>Which </a:t>
            </a:r>
            <a:r>
              <a:rPr lang="en-US" sz="3200" dirty="0">
                <a:solidFill>
                  <a:schemeClr val="tx2"/>
                </a:solidFill>
              </a:rPr>
              <a:t>of the following measurements would be affected by altitude?</a:t>
            </a:r>
          </a:p>
        </p:txBody>
      </p:sp>
    </p:spTree>
    <p:extLst>
      <p:ext uri="{BB962C8B-B14F-4D97-AF65-F5344CB8AC3E}">
        <p14:creationId xmlns:p14="http://schemas.microsoft.com/office/powerpoint/2010/main" val="10731555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What type of matter is oxygen (O</a:t>
            </a:r>
            <a:r>
              <a:rPr lang="en-US" baseline="-25000" dirty="0"/>
              <a:t>2</a:t>
            </a:r>
            <a:r>
              <a:rPr lang="en-US" dirty="0"/>
              <a:t>)?</a:t>
            </a:r>
            <a:endParaRPr lang="en-US" dirty="0"/>
          </a:p>
        </p:txBody>
      </p:sp>
      <p:sp>
        <p:nvSpPr>
          <p:cNvPr id="4" name="Rectangle 3"/>
          <p:cNvSpPr/>
          <p:nvPr/>
        </p:nvSpPr>
        <p:spPr>
          <a:xfrm>
            <a:off x="685800" y="1752600"/>
            <a:ext cx="1905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lstStyle/>
          <a:p>
            <a:pPr marL="0" indent="0">
              <a:buNone/>
            </a:pPr>
            <a:r>
              <a:rPr lang="en-US" sz="4000" i="1" dirty="0" smtClean="0">
                <a:solidFill>
                  <a:schemeClr val="tx2"/>
                </a:solidFill>
              </a:rPr>
              <a:t>element</a:t>
            </a:r>
            <a:endParaRPr lang="en-US" sz="4000" dirty="0">
              <a:solidFill>
                <a:schemeClr val="tx2"/>
              </a:solidFill>
            </a:endParaRPr>
          </a:p>
          <a:p>
            <a:pPr marL="0" indent="0">
              <a:buNone/>
            </a:pPr>
            <a:r>
              <a:rPr lang="en-US" sz="4000" i="1" dirty="0" smtClean="0">
                <a:solidFill>
                  <a:schemeClr val="tx2"/>
                </a:solidFill>
              </a:rPr>
              <a:t>compound</a:t>
            </a:r>
            <a:endParaRPr lang="en-US" sz="4000" dirty="0">
              <a:solidFill>
                <a:schemeClr val="tx2"/>
              </a:solidFill>
            </a:endParaRPr>
          </a:p>
          <a:p>
            <a:pPr marL="0" indent="0">
              <a:buNone/>
            </a:pPr>
            <a:r>
              <a:rPr lang="en-US" sz="4000" i="1" dirty="0" smtClean="0">
                <a:solidFill>
                  <a:schemeClr val="tx2"/>
                </a:solidFill>
              </a:rPr>
              <a:t>homogeneous </a:t>
            </a:r>
            <a:r>
              <a:rPr lang="en-US" sz="4000" i="1" dirty="0">
                <a:solidFill>
                  <a:schemeClr val="tx2"/>
                </a:solidFill>
              </a:rPr>
              <a:t>mixture</a:t>
            </a:r>
            <a:endParaRPr lang="en-US" sz="4000" dirty="0">
              <a:solidFill>
                <a:schemeClr val="tx2"/>
              </a:solidFill>
            </a:endParaRPr>
          </a:p>
          <a:p>
            <a:pPr marL="0" indent="0">
              <a:buNone/>
            </a:pPr>
            <a:r>
              <a:rPr lang="en-US" sz="4000" i="1" dirty="0" smtClean="0">
                <a:solidFill>
                  <a:schemeClr val="tx2"/>
                </a:solidFill>
              </a:rPr>
              <a:t>heterogeneous </a:t>
            </a:r>
            <a:r>
              <a:rPr lang="en-US" sz="4000" i="1" dirty="0">
                <a:solidFill>
                  <a:schemeClr val="tx2"/>
                </a:solidFill>
              </a:rPr>
              <a:t>mixture</a:t>
            </a:r>
            <a:endParaRPr lang="en-US" sz="4000" dirty="0">
              <a:solidFill>
                <a:schemeClr val="tx2"/>
              </a:solidFill>
            </a:endParaRPr>
          </a:p>
          <a:p>
            <a:endParaRPr lang="en-US" dirty="0"/>
          </a:p>
        </p:txBody>
      </p:sp>
    </p:spTree>
    <p:extLst>
      <p:ext uri="{BB962C8B-B14F-4D97-AF65-F5344CB8AC3E}">
        <p14:creationId xmlns:p14="http://schemas.microsoft.com/office/powerpoint/2010/main" val="10159671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685800" y="4572000"/>
            <a:ext cx="1676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normAutofit lnSpcReduction="10000"/>
          </a:bodyPr>
          <a:lstStyle/>
          <a:p>
            <a:pPr marL="0" indent="0">
              <a:buNone/>
            </a:pPr>
            <a:r>
              <a:rPr lang="en-US" dirty="0" smtClean="0">
                <a:solidFill>
                  <a:schemeClr val="tx2"/>
                </a:solidFill>
              </a:rPr>
              <a:t>What </a:t>
            </a:r>
            <a:r>
              <a:rPr lang="en-US" dirty="0" err="1">
                <a:solidFill>
                  <a:schemeClr val="tx2"/>
                </a:solidFill>
              </a:rPr>
              <a:t>separtation</a:t>
            </a:r>
            <a:r>
              <a:rPr lang="en-US" dirty="0">
                <a:solidFill>
                  <a:schemeClr val="tx2"/>
                </a:solidFill>
              </a:rPr>
              <a:t> technique would be used to separate a </a:t>
            </a:r>
            <a:r>
              <a:rPr lang="en-US" u="sng" dirty="0">
                <a:solidFill>
                  <a:schemeClr val="tx2"/>
                </a:solidFill>
              </a:rPr>
              <a:t>heterogeneous</a:t>
            </a:r>
            <a:r>
              <a:rPr lang="en-US" dirty="0">
                <a:solidFill>
                  <a:schemeClr val="tx2"/>
                </a:solidFill>
              </a:rPr>
              <a:t> mixture containing a solid and a liquid</a:t>
            </a:r>
            <a:r>
              <a:rPr lang="en-US" dirty="0" smtClean="0">
                <a:solidFill>
                  <a:schemeClr val="tx2"/>
                </a:solidFill>
              </a:rPr>
              <a:t>?</a:t>
            </a:r>
          </a:p>
          <a:p>
            <a:pPr marL="0" indent="0">
              <a:buNone/>
            </a:pPr>
            <a:endParaRPr lang="en-US" dirty="0">
              <a:solidFill>
                <a:schemeClr val="tx2"/>
              </a:solidFill>
            </a:endParaRPr>
          </a:p>
          <a:p>
            <a:pPr marL="0" indent="0">
              <a:buNone/>
            </a:pPr>
            <a:r>
              <a:rPr lang="en-US" sz="3600" i="1" dirty="0" smtClean="0">
                <a:solidFill>
                  <a:schemeClr val="tx2"/>
                </a:solidFill>
              </a:rPr>
              <a:t>distillation</a:t>
            </a:r>
            <a:endParaRPr lang="en-US" sz="3600" dirty="0">
              <a:solidFill>
                <a:schemeClr val="tx2"/>
              </a:solidFill>
            </a:endParaRPr>
          </a:p>
          <a:p>
            <a:pPr marL="0" indent="0">
              <a:buNone/>
            </a:pPr>
            <a:r>
              <a:rPr lang="en-US" sz="3600" i="1" dirty="0" smtClean="0">
                <a:solidFill>
                  <a:schemeClr val="tx2"/>
                </a:solidFill>
              </a:rPr>
              <a:t>chromatography</a:t>
            </a:r>
            <a:endParaRPr lang="en-US" sz="3600" dirty="0">
              <a:solidFill>
                <a:schemeClr val="tx2"/>
              </a:solidFill>
            </a:endParaRPr>
          </a:p>
          <a:p>
            <a:pPr marL="0" indent="0">
              <a:buNone/>
            </a:pPr>
            <a:r>
              <a:rPr lang="en-US" sz="3600" i="1" dirty="0" smtClean="0">
                <a:solidFill>
                  <a:schemeClr val="tx2"/>
                </a:solidFill>
              </a:rPr>
              <a:t>filtration</a:t>
            </a:r>
            <a:endParaRPr lang="en-US" sz="3600" dirty="0">
              <a:solidFill>
                <a:schemeClr val="tx2"/>
              </a:solidFill>
            </a:endParaRPr>
          </a:p>
          <a:p>
            <a:pPr marL="0" indent="0">
              <a:buNone/>
            </a:pPr>
            <a:r>
              <a:rPr lang="en-US" sz="3600" i="1" dirty="0" smtClean="0">
                <a:solidFill>
                  <a:schemeClr val="tx2"/>
                </a:solidFill>
              </a:rPr>
              <a:t> </a:t>
            </a:r>
            <a:r>
              <a:rPr lang="en-US" sz="3600" i="1" dirty="0">
                <a:solidFill>
                  <a:schemeClr val="tx2"/>
                </a:solidFill>
              </a:rPr>
              <a:t>crystallization</a:t>
            </a:r>
            <a:endParaRPr lang="en-US" sz="3600" dirty="0">
              <a:solidFill>
                <a:schemeClr val="tx2"/>
              </a:solidFill>
            </a:endParaRPr>
          </a:p>
        </p:txBody>
      </p:sp>
    </p:spTree>
    <p:extLst>
      <p:ext uri="{BB962C8B-B14F-4D97-AF65-F5344CB8AC3E}">
        <p14:creationId xmlns:p14="http://schemas.microsoft.com/office/powerpoint/2010/main" val="17004297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5105400"/>
            <a:ext cx="2971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lnSpcReduction="10000"/>
          </a:bodyPr>
          <a:lstStyle/>
          <a:p>
            <a:pPr marL="0" indent="0">
              <a:buNone/>
            </a:pPr>
            <a:r>
              <a:rPr lang="en-US" dirty="0">
                <a:solidFill>
                  <a:schemeClr val="tx2"/>
                </a:solidFill>
              </a:rPr>
              <a:t>What </a:t>
            </a:r>
            <a:r>
              <a:rPr lang="en-US" dirty="0" err="1">
                <a:solidFill>
                  <a:schemeClr val="tx2"/>
                </a:solidFill>
              </a:rPr>
              <a:t>separtation</a:t>
            </a:r>
            <a:r>
              <a:rPr lang="en-US" dirty="0">
                <a:solidFill>
                  <a:schemeClr val="tx2"/>
                </a:solidFill>
              </a:rPr>
              <a:t> technique would be used to separate a </a:t>
            </a:r>
            <a:r>
              <a:rPr lang="en-US" u="sng" dirty="0">
                <a:solidFill>
                  <a:schemeClr val="tx2"/>
                </a:solidFill>
              </a:rPr>
              <a:t>homogeneous</a:t>
            </a:r>
            <a:r>
              <a:rPr lang="en-US" dirty="0">
                <a:solidFill>
                  <a:schemeClr val="tx2"/>
                </a:solidFill>
              </a:rPr>
              <a:t> mixture containing a solid and a liquid</a:t>
            </a:r>
            <a:r>
              <a:rPr lang="en-US" dirty="0" smtClean="0">
                <a:solidFill>
                  <a:schemeClr val="tx2"/>
                </a:solidFill>
              </a:rPr>
              <a:t>?</a:t>
            </a:r>
          </a:p>
          <a:p>
            <a:pPr marL="0" indent="0">
              <a:buNone/>
            </a:pPr>
            <a:endParaRPr lang="en-US" dirty="0">
              <a:solidFill>
                <a:schemeClr val="tx2"/>
              </a:solidFill>
            </a:endParaRPr>
          </a:p>
          <a:p>
            <a:pPr marL="0" indent="0">
              <a:buNone/>
            </a:pPr>
            <a:r>
              <a:rPr lang="en-US" sz="3600" i="1" dirty="0" smtClean="0">
                <a:solidFill>
                  <a:schemeClr val="tx2"/>
                </a:solidFill>
              </a:rPr>
              <a:t>distillation</a:t>
            </a:r>
            <a:endParaRPr lang="en-US" sz="3600" dirty="0">
              <a:solidFill>
                <a:schemeClr val="tx2"/>
              </a:solidFill>
            </a:endParaRPr>
          </a:p>
          <a:p>
            <a:pPr marL="0" indent="0">
              <a:buNone/>
            </a:pPr>
            <a:r>
              <a:rPr lang="en-US" sz="3600" i="1" dirty="0" smtClean="0">
                <a:solidFill>
                  <a:schemeClr val="tx2"/>
                </a:solidFill>
              </a:rPr>
              <a:t>chromatography</a:t>
            </a:r>
            <a:endParaRPr lang="en-US" sz="3600" dirty="0">
              <a:solidFill>
                <a:schemeClr val="tx2"/>
              </a:solidFill>
            </a:endParaRPr>
          </a:p>
          <a:p>
            <a:pPr marL="0" indent="0">
              <a:buNone/>
            </a:pPr>
            <a:r>
              <a:rPr lang="en-US" sz="3600" i="1" dirty="0" smtClean="0">
                <a:solidFill>
                  <a:schemeClr val="tx2"/>
                </a:solidFill>
              </a:rPr>
              <a:t>filtration</a:t>
            </a:r>
            <a:endParaRPr lang="en-US" sz="3600" dirty="0">
              <a:solidFill>
                <a:schemeClr val="tx2"/>
              </a:solidFill>
            </a:endParaRPr>
          </a:p>
          <a:p>
            <a:pPr marL="0" indent="0">
              <a:buNone/>
            </a:pPr>
            <a:r>
              <a:rPr lang="en-US" sz="3600" i="1" dirty="0" smtClean="0">
                <a:solidFill>
                  <a:schemeClr val="tx2"/>
                </a:solidFill>
              </a:rPr>
              <a:t>crystallization</a:t>
            </a:r>
            <a:endParaRPr lang="en-US" sz="3600" dirty="0">
              <a:solidFill>
                <a:schemeClr val="tx2"/>
              </a:solidFill>
            </a:endParaRPr>
          </a:p>
        </p:txBody>
      </p:sp>
    </p:spTree>
    <p:extLst>
      <p:ext uri="{BB962C8B-B14F-4D97-AF65-F5344CB8AC3E}">
        <p14:creationId xmlns:p14="http://schemas.microsoft.com/office/powerpoint/2010/main" val="10594617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3200400"/>
            <a:ext cx="2362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buNone/>
            </a:pPr>
            <a:r>
              <a:rPr lang="en-US" dirty="0" smtClean="0">
                <a:solidFill>
                  <a:schemeClr val="tx2"/>
                </a:solidFill>
              </a:rPr>
              <a:t>What </a:t>
            </a:r>
            <a:r>
              <a:rPr lang="en-US" dirty="0">
                <a:solidFill>
                  <a:schemeClr val="tx2"/>
                </a:solidFill>
              </a:rPr>
              <a:t>technique uses the physical property of boiling point to separate components of a mixture</a:t>
            </a:r>
            <a:r>
              <a:rPr lang="en-US" dirty="0" smtClean="0">
                <a:solidFill>
                  <a:schemeClr val="tx2"/>
                </a:solidFill>
              </a:rPr>
              <a:t>?</a:t>
            </a:r>
          </a:p>
          <a:p>
            <a:pPr marL="0" indent="0">
              <a:buNone/>
            </a:pPr>
            <a:endParaRPr lang="en-US" dirty="0">
              <a:solidFill>
                <a:schemeClr val="tx2"/>
              </a:solidFill>
            </a:endParaRPr>
          </a:p>
          <a:p>
            <a:pPr marL="0" indent="0">
              <a:buNone/>
            </a:pPr>
            <a:r>
              <a:rPr lang="en-US" sz="4000" i="1" dirty="0" smtClean="0">
                <a:solidFill>
                  <a:schemeClr val="tx2"/>
                </a:solidFill>
              </a:rPr>
              <a:t>distillation</a:t>
            </a:r>
            <a:endParaRPr lang="en-US" sz="4000" dirty="0">
              <a:solidFill>
                <a:schemeClr val="tx2"/>
              </a:solidFill>
            </a:endParaRPr>
          </a:p>
          <a:p>
            <a:pPr marL="0" indent="0">
              <a:buNone/>
            </a:pPr>
            <a:r>
              <a:rPr lang="en-US" sz="4000" i="1" dirty="0" smtClean="0">
                <a:solidFill>
                  <a:schemeClr val="tx2"/>
                </a:solidFill>
              </a:rPr>
              <a:t>chromatography</a:t>
            </a:r>
            <a:endParaRPr lang="en-US" sz="4000" dirty="0">
              <a:solidFill>
                <a:schemeClr val="tx2"/>
              </a:solidFill>
            </a:endParaRPr>
          </a:p>
          <a:p>
            <a:pPr marL="0" indent="0">
              <a:buNone/>
            </a:pPr>
            <a:r>
              <a:rPr lang="en-US" sz="4000" i="1" dirty="0" smtClean="0">
                <a:solidFill>
                  <a:schemeClr val="tx2"/>
                </a:solidFill>
              </a:rPr>
              <a:t>filtration</a:t>
            </a:r>
            <a:endParaRPr lang="en-US" sz="4000" dirty="0">
              <a:solidFill>
                <a:schemeClr val="tx2"/>
              </a:solidFill>
            </a:endParaRPr>
          </a:p>
          <a:p>
            <a:pPr marL="0" indent="0">
              <a:buNone/>
            </a:pPr>
            <a:r>
              <a:rPr lang="en-US" sz="4000" i="1" dirty="0" smtClean="0">
                <a:solidFill>
                  <a:schemeClr val="tx2"/>
                </a:solidFill>
              </a:rPr>
              <a:t>crystallization</a:t>
            </a:r>
            <a:endParaRPr lang="en-US" sz="4000" dirty="0">
              <a:solidFill>
                <a:schemeClr val="tx2"/>
              </a:solidFill>
            </a:endParaRPr>
          </a:p>
        </p:txBody>
      </p:sp>
    </p:spTree>
    <p:extLst>
      <p:ext uri="{BB962C8B-B14F-4D97-AF65-F5344CB8AC3E}">
        <p14:creationId xmlns:p14="http://schemas.microsoft.com/office/powerpoint/2010/main" val="187916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endParaRPr lang="en-US" dirty="0"/>
          </a:p>
        </p:txBody>
      </p:sp>
      <p:sp>
        <p:nvSpPr>
          <p:cNvPr id="4" name="Rectangle 3"/>
          <p:cNvSpPr/>
          <p:nvPr/>
        </p:nvSpPr>
        <p:spPr>
          <a:xfrm>
            <a:off x="4038600" y="3200400"/>
            <a:ext cx="30480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lstStyle/>
          <a:p>
            <a:pPr marL="0" indent="0">
              <a:buNone/>
            </a:pPr>
            <a:r>
              <a:rPr lang="en-US" dirty="0">
                <a:solidFill>
                  <a:schemeClr val="tx2"/>
                </a:solidFill>
              </a:rPr>
              <a:t>What type of reaction is associated with the absorption of energy</a:t>
            </a:r>
            <a:r>
              <a:rPr lang="en-US" dirty="0" smtClean="0">
                <a:solidFill>
                  <a:schemeClr val="tx2"/>
                </a:solidFill>
              </a:rPr>
              <a:t>?</a:t>
            </a:r>
          </a:p>
          <a:p>
            <a:pPr marL="0" indent="0">
              <a:buNone/>
            </a:pPr>
            <a:endParaRPr lang="en-US" dirty="0">
              <a:solidFill>
                <a:schemeClr val="tx2"/>
              </a:solidFill>
            </a:endParaRPr>
          </a:p>
          <a:p>
            <a:pPr marL="0" indent="0">
              <a:buNone/>
            </a:pPr>
            <a:r>
              <a:rPr lang="en-US" sz="4800" i="1" dirty="0" smtClean="0">
                <a:solidFill>
                  <a:schemeClr val="tx2"/>
                </a:solidFill>
              </a:rPr>
              <a:t>Exothermic </a:t>
            </a:r>
            <a:r>
              <a:rPr lang="en-US" sz="4800" i="1" dirty="0">
                <a:solidFill>
                  <a:schemeClr val="tx2"/>
                </a:solidFill>
              </a:rPr>
              <a:t>or Endothermic</a:t>
            </a:r>
            <a:endParaRPr lang="en-US" sz="4800" dirty="0">
              <a:solidFill>
                <a:schemeClr val="tx2"/>
              </a:solidFill>
            </a:endParaRPr>
          </a:p>
        </p:txBody>
      </p:sp>
    </p:spTree>
    <p:extLst>
      <p:ext uri="{BB962C8B-B14F-4D97-AF65-F5344CB8AC3E}">
        <p14:creationId xmlns:p14="http://schemas.microsoft.com/office/powerpoint/2010/main" val="9814039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581400" y="3733800"/>
            <a:ext cx="990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buNone/>
            </a:pPr>
            <a:r>
              <a:rPr lang="en-US" dirty="0" smtClean="0">
                <a:solidFill>
                  <a:schemeClr val="tx2"/>
                </a:solidFill>
              </a:rPr>
              <a:t>According </a:t>
            </a:r>
            <a:r>
              <a:rPr lang="en-US" dirty="0">
                <a:solidFill>
                  <a:schemeClr val="tx2"/>
                </a:solidFill>
              </a:rPr>
              <a:t>to the Law of Conservation of Mass, what must the mass of CO</a:t>
            </a:r>
            <a:r>
              <a:rPr lang="en-US" baseline="-25000" dirty="0">
                <a:solidFill>
                  <a:schemeClr val="tx2"/>
                </a:solidFill>
              </a:rPr>
              <a:t>2</a:t>
            </a:r>
            <a:r>
              <a:rPr lang="en-US" dirty="0">
                <a:solidFill>
                  <a:schemeClr val="tx2"/>
                </a:solidFill>
              </a:rPr>
              <a:t> be in the following equation</a:t>
            </a:r>
            <a:r>
              <a:rPr lang="en-US" dirty="0" smtClean="0">
                <a:solidFill>
                  <a:schemeClr val="tx2"/>
                </a:solidFill>
              </a:rPr>
              <a:t>?</a:t>
            </a:r>
          </a:p>
          <a:p>
            <a:pPr marL="0" indent="0">
              <a:buNone/>
            </a:pPr>
            <a:endParaRPr lang="en-US" dirty="0">
              <a:solidFill>
                <a:schemeClr val="tx2"/>
              </a:solidFill>
            </a:endParaRPr>
          </a:p>
          <a:p>
            <a:pPr marL="0" indent="0">
              <a:buNone/>
            </a:pPr>
            <a:r>
              <a:rPr lang="en-US" dirty="0" smtClean="0">
                <a:solidFill>
                  <a:schemeClr val="tx2"/>
                </a:solidFill>
              </a:rPr>
              <a:t>C</a:t>
            </a:r>
            <a:r>
              <a:rPr lang="en-US" baseline="-25000" dirty="0" smtClean="0">
                <a:solidFill>
                  <a:schemeClr val="tx2"/>
                </a:solidFill>
              </a:rPr>
              <a:t>6</a:t>
            </a:r>
            <a:r>
              <a:rPr lang="en-US" dirty="0" smtClean="0">
                <a:solidFill>
                  <a:schemeClr val="tx2"/>
                </a:solidFill>
              </a:rPr>
              <a:t>H</a:t>
            </a:r>
            <a:r>
              <a:rPr lang="en-US" baseline="-25000" dirty="0" smtClean="0">
                <a:solidFill>
                  <a:schemeClr val="tx2"/>
                </a:solidFill>
              </a:rPr>
              <a:t>12</a:t>
            </a:r>
            <a:r>
              <a:rPr lang="en-US" dirty="0" smtClean="0">
                <a:solidFill>
                  <a:schemeClr val="tx2"/>
                </a:solidFill>
              </a:rPr>
              <a:t>O</a:t>
            </a:r>
            <a:r>
              <a:rPr lang="en-US" baseline="-25000" dirty="0" smtClean="0">
                <a:solidFill>
                  <a:schemeClr val="tx2"/>
                </a:solidFill>
              </a:rPr>
              <a:t>6</a:t>
            </a:r>
            <a:r>
              <a:rPr lang="en-US" dirty="0" smtClean="0">
                <a:solidFill>
                  <a:schemeClr val="tx2"/>
                </a:solidFill>
              </a:rPr>
              <a:t> </a:t>
            </a:r>
            <a:r>
              <a:rPr lang="en-US" dirty="0">
                <a:solidFill>
                  <a:schemeClr val="tx2"/>
                </a:solidFill>
              </a:rPr>
              <a:t>+ 6O</a:t>
            </a:r>
            <a:r>
              <a:rPr lang="en-US" baseline="-25000" dirty="0">
                <a:solidFill>
                  <a:schemeClr val="tx2"/>
                </a:solidFill>
              </a:rPr>
              <a:t>2</a:t>
            </a:r>
            <a:r>
              <a:rPr lang="en-US" dirty="0">
                <a:solidFill>
                  <a:schemeClr val="tx2"/>
                </a:solidFill>
              </a:rPr>
              <a:t>      6CO</a:t>
            </a:r>
            <a:r>
              <a:rPr lang="en-US" baseline="-25000" dirty="0">
                <a:solidFill>
                  <a:schemeClr val="tx2"/>
                </a:solidFill>
              </a:rPr>
              <a:t>2</a:t>
            </a:r>
            <a:r>
              <a:rPr lang="en-US" dirty="0">
                <a:solidFill>
                  <a:schemeClr val="tx2"/>
                </a:solidFill>
              </a:rPr>
              <a:t>  +  6H</a:t>
            </a:r>
            <a:r>
              <a:rPr lang="en-US" baseline="-25000" dirty="0">
                <a:solidFill>
                  <a:schemeClr val="tx2"/>
                </a:solidFill>
              </a:rPr>
              <a:t>2</a:t>
            </a:r>
            <a:r>
              <a:rPr lang="en-US" dirty="0">
                <a:solidFill>
                  <a:schemeClr val="tx2"/>
                </a:solidFill>
              </a:rPr>
              <a:t>O</a:t>
            </a:r>
          </a:p>
          <a:p>
            <a:pPr marL="0" indent="0">
              <a:buNone/>
            </a:pPr>
            <a:r>
              <a:rPr lang="en-US" dirty="0" smtClean="0">
                <a:solidFill>
                  <a:schemeClr val="tx2"/>
                </a:solidFill>
              </a:rPr>
              <a:t>54g   </a:t>
            </a:r>
            <a:r>
              <a:rPr lang="en-US" dirty="0">
                <a:solidFill>
                  <a:schemeClr val="tx2"/>
                </a:solidFill>
              </a:rPr>
              <a:t>+  98g   </a:t>
            </a:r>
            <a:r>
              <a:rPr lang="en-US" dirty="0">
                <a:solidFill>
                  <a:schemeClr val="tx2"/>
                </a:solidFill>
              </a:rPr>
              <a:t>=</a:t>
            </a:r>
            <a:r>
              <a:rPr lang="en-US" dirty="0" smtClean="0">
                <a:solidFill>
                  <a:schemeClr val="tx2"/>
                </a:solidFill>
              </a:rPr>
              <a:t>   _</a:t>
            </a:r>
            <a:r>
              <a:rPr lang="en-US" u="sng" dirty="0" smtClean="0">
                <a:solidFill>
                  <a:schemeClr val="tx2"/>
                </a:solidFill>
              </a:rPr>
              <a:t>99g</a:t>
            </a:r>
            <a:r>
              <a:rPr lang="en-US" dirty="0" smtClean="0">
                <a:solidFill>
                  <a:schemeClr val="tx2"/>
                </a:solidFill>
              </a:rPr>
              <a:t>_     </a:t>
            </a:r>
            <a:r>
              <a:rPr lang="en-US" dirty="0">
                <a:solidFill>
                  <a:schemeClr val="tx2"/>
                </a:solidFill>
              </a:rPr>
              <a:t>+   53g</a:t>
            </a:r>
            <a:endParaRPr lang="en-US" dirty="0">
              <a:solidFill>
                <a:schemeClr val="tx2"/>
              </a:solidFill>
            </a:endParaRPr>
          </a:p>
        </p:txBody>
      </p:sp>
      <p:cxnSp>
        <p:nvCxnSpPr>
          <p:cNvPr id="5" name="Straight Arrow Connector 4"/>
          <p:cNvCxnSpPr/>
          <p:nvPr/>
        </p:nvCxnSpPr>
        <p:spPr>
          <a:xfrm>
            <a:off x="3200400" y="3429000"/>
            <a:ext cx="381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25121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609600" y="5029200"/>
            <a:ext cx="1676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lstStyle/>
          <a:p>
            <a:pPr marL="0" indent="0">
              <a:buNone/>
            </a:pPr>
            <a:r>
              <a:rPr lang="en-US" dirty="0">
                <a:solidFill>
                  <a:schemeClr val="tx2"/>
                </a:solidFill>
              </a:rPr>
              <a:t>Which of the following is not an indication of a chemical change</a:t>
            </a:r>
            <a:r>
              <a:rPr lang="en-US" dirty="0" smtClean="0">
                <a:solidFill>
                  <a:schemeClr val="tx2"/>
                </a:solidFill>
              </a:rPr>
              <a:t>?</a:t>
            </a:r>
          </a:p>
          <a:p>
            <a:pPr marL="0" indent="0">
              <a:buNone/>
            </a:pPr>
            <a:endParaRPr lang="en-US" dirty="0">
              <a:solidFill>
                <a:schemeClr val="tx2"/>
              </a:solidFill>
            </a:endParaRPr>
          </a:p>
          <a:p>
            <a:pPr marL="0" indent="0">
              <a:buNone/>
            </a:pPr>
            <a:r>
              <a:rPr lang="en-US" sz="3600" i="1" dirty="0" smtClean="0">
                <a:solidFill>
                  <a:schemeClr val="tx2"/>
                </a:solidFill>
              </a:rPr>
              <a:t>formation </a:t>
            </a:r>
            <a:r>
              <a:rPr lang="en-US" sz="3600" i="1" dirty="0">
                <a:solidFill>
                  <a:schemeClr val="tx2"/>
                </a:solidFill>
              </a:rPr>
              <a:t>of a gas</a:t>
            </a:r>
            <a:endParaRPr lang="en-US" sz="3600" dirty="0">
              <a:solidFill>
                <a:schemeClr val="tx2"/>
              </a:solidFill>
            </a:endParaRPr>
          </a:p>
          <a:p>
            <a:pPr marL="0" indent="0">
              <a:buNone/>
            </a:pPr>
            <a:r>
              <a:rPr lang="en-US" sz="3600" i="1" dirty="0" smtClean="0">
                <a:solidFill>
                  <a:schemeClr val="tx2"/>
                </a:solidFill>
              </a:rPr>
              <a:t>change </a:t>
            </a:r>
            <a:r>
              <a:rPr lang="en-US" sz="3600" i="1" dirty="0">
                <a:solidFill>
                  <a:schemeClr val="tx2"/>
                </a:solidFill>
              </a:rPr>
              <a:t>in color</a:t>
            </a:r>
            <a:endParaRPr lang="en-US" sz="3600" dirty="0">
              <a:solidFill>
                <a:schemeClr val="tx2"/>
              </a:solidFill>
            </a:endParaRPr>
          </a:p>
          <a:p>
            <a:pPr marL="0" indent="0">
              <a:buNone/>
            </a:pPr>
            <a:r>
              <a:rPr lang="en-US" sz="3600" i="1" dirty="0" smtClean="0">
                <a:solidFill>
                  <a:schemeClr val="tx2"/>
                </a:solidFill>
              </a:rPr>
              <a:t>formation </a:t>
            </a:r>
            <a:r>
              <a:rPr lang="en-US" sz="3600" i="1" dirty="0">
                <a:solidFill>
                  <a:schemeClr val="tx2"/>
                </a:solidFill>
              </a:rPr>
              <a:t>of a precipitate</a:t>
            </a:r>
            <a:endParaRPr lang="en-US" sz="3600" dirty="0">
              <a:solidFill>
                <a:schemeClr val="tx2"/>
              </a:solidFill>
            </a:endParaRPr>
          </a:p>
          <a:p>
            <a:pPr marL="0" indent="0">
              <a:buNone/>
            </a:pPr>
            <a:r>
              <a:rPr lang="en-US" sz="3600" i="1" dirty="0" smtClean="0">
                <a:solidFill>
                  <a:schemeClr val="tx2"/>
                </a:solidFill>
              </a:rPr>
              <a:t>melting</a:t>
            </a:r>
            <a:endParaRPr lang="en-US" sz="3600" dirty="0">
              <a:solidFill>
                <a:schemeClr val="tx2"/>
              </a:solidFill>
            </a:endParaRPr>
          </a:p>
        </p:txBody>
      </p:sp>
    </p:spTree>
    <p:extLst>
      <p:ext uri="{BB962C8B-B14F-4D97-AF65-F5344CB8AC3E}">
        <p14:creationId xmlns:p14="http://schemas.microsoft.com/office/powerpoint/2010/main" val="20082652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2590800"/>
            <a:ext cx="2667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228600"/>
            <a:ext cx="8153400" cy="990600"/>
          </a:xfrm>
        </p:spPr>
        <p:txBody>
          <a:bodyPr>
            <a:noAutofit/>
          </a:bodyPr>
          <a:lstStyle/>
          <a:p>
            <a:r>
              <a:rPr lang="en-US" sz="3600" dirty="0"/>
              <a:t>Which of the following would not be considered matter:</a:t>
            </a:r>
            <a:endParaRPr lang="en-US" sz="3600" dirty="0"/>
          </a:p>
        </p:txBody>
      </p:sp>
      <p:sp>
        <p:nvSpPr>
          <p:cNvPr id="3" name="Content Placeholder 2"/>
          <p:cNvSpPr>
            <a:spLocks noGrp="1"/>
          </p:cNvSpPr>
          <p:nvPr>
            <p:ph sz="quarter" idx="1"/>
          </p:nvPr>
        </p:nvSpPr>
        <p:spPr/>
        <p:txBody>
          <a:bodyPr>
            <a:normAutofit/>
          </a:bodyPr>
          <a:lstStyle/>
          <a:p>
            <a:pPr marL="0" indent="0">
              <a:buNone/>
            </a:pPr>
            <a:r>
              <a:rPr lang="en-US" sz="5400" i="1" dirty="0">
                <a:solidFill>
                  <a:schemeClr val="tx2"/>
                </a:solidFill>
              </a:rPr>
              <a:t>A.  atoms  </a:t>
            </a:r>
            <a:endParaRPr lang="en-US" sz="5400" dirty="0">
              <a:solidFill>
                <a:schemeClr val="tx2"/>
              </a:solidFill>
            </a:endParaRPr>
          </a:p>
          <a:p>
            <a:pPr marL="0" indent="0">
              <a:buNone/>
            </a:pPr>
            <a:r>
              <a:rPr lang="en-US" sz="5400" i="1" dirty="0">
                <a:solidFill>
                  <a:schemeClr val="tx2"/>
                </a:solidFill>
              </a:rPr>
              <a:t>B.  heat  </a:t>
            </a:r>
            <a:endParaRPr lang="en-US" sz="5400" dirty="0">
              <a:solidFill>
                <a:schemeClr val="tx2"/>
              </a:solidFill>
            </a:endParaRPr>
          </a:p>
          <a:p>
            <a:pPr marL="0" indent="0">
              <a:buNone/>
            </a:pPr>
            <a:r>
              <a:rPr lang="en-US" sz="5400" i="1" dirty="0">
                <a:solidFill>
                  <a:schemeClr val="tx2"/>
                </a:solidFill>
              </a:rPr>
              <a:t>C.  alloys</a:t>
            </a:r>
            <a:endParaRPr lang="en-US" sz="5400" dirty="0">
              <a:solidFill>
                <a:schemeClr val="tx2"/>
              </a:solidFill>
            </a:endParaRPr>
          </a:p>
          <a:p>
            <a:pPr marL="0" indent="0">
              <a:buNone/>
            </a:pPr>
            <a:r>
              <a:rPr lang="en-US" sz="5400" i="1" dirty="0">
                <a:solidFill>
                  <a:schemeClr val="tx2"/>
                </a:solidFill>
              </a:rPr>
              <a:t>D.  pudding</a:t>
            </a:r>
            <a:endParaRPr lang="en-US" sz="5400" dirty="0">
              <a:solidFill>
                <a:schemeClr val="tx2"/>
              </a:solidFill>
            </a:endParaRPr>
          </a:p>
        </p:txBody>
      </p:sp>
    </p:spTree>
    <p:extLst>
      <p:ext uri="{BB962C8B-B14F-4D97-AF65-F5344CB8AC3E}">
        <p14:creationId xmlns:p14="http://schemas.microsoft.com/office/powerpoint/2010/main" val="18374495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953000" y="3276600"/>
            <a:ext cx="22860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85800" y="228600"/>
            <a:ext cx="8153400" cy="990600"/>
          </a:xfrm>
        </p:spPr>
        <p:txBody>
          <a:bodyPr>
            <a:normAutofit fontScale="90000"/>
          </a:bodyPr>
          <a:lstStyle/>
          <a:p>
            <a:r>
              <a:rPr lang="en-US" sz="3100" dirty="0"/>
              <a:t> After extensive experimentation what end result of the scientific method offers an </a:t>
            </a:r>
            <a:r>
              <a:rPr lang="en-US" sz="3100" u="sng" dirty="0"/>
              <a:t>explanation</a:t>
            </a:r>
            <a:r>
              <a:rPr lang="en-US" sz="3100" dirty="0"/>
              <a:t> of what occurs in nature.</a:t>
            </a:r>
            <a:endParaRPr lang="en-US" sz="3100" dirty="0"/>
          </a:p>
        </p:txBody>
      </p:sp>
      <p:sp>
        <p:nvSpPr>
          <p:cNvPr id="3" name="Content Placeholder 2"/>
          <p:cNvSpPr>
            <a:spLocks noGrp="1"/>
          </p:cNvSpPr>
          <p:nvPr>
            <p:ph sz="quarter" idx="1"/>
          </p:nvPr>
        </p:nvSpPr>
        <p:spPr/>
        <p:txBody>
          <a:bodyPr/>
          <a:lstStyle/>
          <a:p>
            <a:pPr marL="0" indent="0">
              <a:buNone/>
            </a:pPr>
            <a:endParaRPr lang="en-US" i="1" dirty="0" smtClean="0"/>
          </a:p>
          <a:p>
            <a:pPr marL="0" indent="0">
              <a:buNone/>
            </a:pPr>
            <a:endParaRPr lang="en-US" i="1" dirty="0"/>
          </a:p>
          <a:p>
            <a:pPr marL="0" indent="0">
              <a:buNone/>
            </a:pPr>
            <a:endParaRPr lang="en-US" i="1" dirty="0" smtClean="0"/>
          </a:p>
          <a:p>
            <a:pPr marL="0" indent="0">
              <a:buNone/>
            </a:pPr>
            <a:r>
              <a:rPr lang="en-US" sz="6000" i="1" dirty="0" smtClean="0"/>
              <a:t>    </a:t>
            </a:r>
            <a:r>
              <a:rPr lang="en-US" sz="6000" i="1" dirty="0" smtClean="0">
                <a:solidFill>
                  <a:schemeClr val="tx2"/>
                </a:solidFill>
              </a:rPr>
              <a:t>A </a:t>
            </a:r>
            <a:r>
              <a:rPr lang="en-US" sz="6000" i="1" dirty="0">
                <a:solidFill>
                  <a:schemeClr val="tx2"/>
                </a:solidFill>
              </a:rPr>
              <a:t>Law or a Theory</a:t>
            </a:r>
            <a:endParaRPr lang="en-US" sz="6000" dirty="0">
              <a:solidFill>
                <a:schemeClr val="tx2"/>
              </a:solidFill>
            </a:endParaRPr>
          </a:p>
        </p:txBody>
      </p:sp>
    </p:spTree>
    <p:extLst>
      <p:ext uri="{BB962C8B-B14F-4D97-AF65-F5344CB8AC3E}">
        <p14:creationId xmlns:p14="http://schemas.microsoft.com/office/powerpoint/2010/main" val="9570182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4495800"/>
            <a:ext cx="1981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Autofit/>
          </a:bodyPr>
          <a:lstStyle/>
          <a:p>
            <a:r>
              <a:rPr lang="en-US" sz="3600" dirty="0"/>
              <a:t>Which of the following properties couldn’t you describe quantitatively:</a:t>
            </a:r>
            <a:endParaRPr lang="en-US" sz="3600" dirty="0"/>
          </a:p>
        </p:txBody>
      </p:sp>
      <p:sp>
        <p:nvSpPr>
          <p:cNvPr id="3" name="Content Placeholder 2"/>
          <p:cNvSpPr>
            <a:spLocks noGrp="1"/>
          </p:cNvSpPr>
          <p:nvPr>
            <p:ph sz="quarter" idx="1"/>
          </p:nvPr>
        </p:nvSpPr>
        <p:spPr/>
        <p:txBody>
          <a:bodyPr/>
          <a:lstStyle/>
          <a:p>
            <a:pPr marL="0" lvl="0" indent="0">
              <a:buNone/>
            </a:pPr>
            <a:r>
              <a:rPr lang="en-US" sz="5400" i="1" dirty="0" smtClean="0">
                <a:solidFill>
                  <a:schemeClr val="tx2"/>
                </a:solidFill>
              </a:rPr>
              <a:t>Temperature</a:t>
            </a:r>
            <a:endParaRPr lang="en-US" sz="5400" dirty="0">
              <a:solidFill>
                <a:schemeClr val="tx2"/>
              </a:solidFill>
            </a:endParaRPr>
          </a:p>
          <a:p>
            <a:pPr marL="0" lvl="0" indent="0">
              <a:buNone/>
            </a:pPr>
            <a:r>
              <a:rPr lang="en-US" sz="5400" i="1" dirty="0" smtClean="0">
                <a:solidFill>
                  <a:schemeClr val="tx2"/>
                </a:solidFill>
              </a:rPr>
              <a:t>Time</a:t>
            </a:r>
            <a:endParaRPr lang="en-US" sz="5400" dirty="0">
              <a:solidFill>
                <a:schemeClr val="tx2"/>
              </a:solidFill>
            </a:endParaRPr>
          </a:p>
          <a:p>
            <a:pPr marL="0" lvl="0" indent="0">
              <a:buNone/>
            </a:pPr>
            <a:r>
              <a:rPr lang="en-US" sz="5400" i="1" dirty="0" smtClean="0">
                <a:solidFill>
                  <a:schemeClr val="tx2"/>
                </a:solidFill>
              </a:rPr>
              <a:t> </a:t>
            </a:r>
            <a:r>
              <a:rPr lang="en-US" sz="5400" i="1" dirty="0">
                <a:solidFill>
                  <a:schemeClr val="tx2"/>
                </a:solidFill>
              </a:rPr>
              <a:t>Pressure</a:t>
            </a:r>
            <a:endParaRPr lang="en-US" sz="5400" dirty="0">
              <a:solidFill>
                <a:schemeClr val="tx2"/>
              </a:solidFill>
            </a:endParaRPr>
          </a:p>
          <a:p>
            <a:pPr marL="0" lvl="0" indent="0">
              <a:buNone/>
            </a:pPr>
            <a:r>
              <a:rPr lang="en-US" sz="5400" i="1" dirty="0" smtClean="0">
                <a:solidFill>
                  <a:schemeClr val="tx2"/>
                </a:solidFill>
              </a:rPr>
              <a:t>Color</a:t>
            </a:r>
            <a:endParaRPr lang="en-US" sz="5400" dirty="0">
              <a:solidFill>
                <a:schemeClr val="tx2"/>
              </a:solidFill>
            </a:endParaRPr>
          </a:p>
          <a:p>
            <a:endParaRPr lang="en-US" dirty="0"/>
          </a:p>
        </p:txBody>
      </p:sp>
    </p:spTree>
    <p:extLst>
      <p:ext uri="{BB962C8B-B14F-4D97-AF65-F5344CB8AC3E}">
        <p14:creationId xmlns:p14="http://schemas.microsoft.com/office/powerpoint/2010/main" val="16985886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4147457"/>
            <a:ext cx="601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9600" y="457200"/>
            <a:ext cx="8153400" cy="990600"/>
          </a:xfrm>
        </p:spPr>
        <p:txBody>
          <a:bodyPr>
            <a:normAutofit fontScale="90000"/>
          </a:bodyPr>
          <a:lstStyle/>
          <a:p>
            <a:r>
              <a:rPr lang="en-US" sz="4000" dirty="0"/>
              <a:t>What type of matter does </a:t>
            </a:r>
            <a:r>
              <a:rPr lang="en-US" sz="4000" dirty="0" err="1" smtClean="0"/>
              <a:t>jello</a:t>
            </a:r>
            <a:r>
              <a:rPr lang="en-US" sz="4000" dirty="0" smtClean="0"/>
              <a:t> represent</a:t>
            </a:r>
            <a:r>
              <a:rPr lang="en-US" sz="4000" dirty="0"/>
              <a:t>:</a:t>
            </a:r>
            <a:r>
              <a:rPr lang="en-US" dirty="0"/>
              <a:t/>
            </a:r>
            <a:br>
              <a:rPr lang="en-US" dirty="0"/>
            </a:br>
            <a:endParaRPr lang="en-US" dirty="0"/>
          </a:p>
        </p:txBody>
      </p:sp>
      <p:sp>
        <p:nvSpPr>
          <p:cNvPr id="3" name="Content Placeholder 2"/>
          <p:cNvSpPr>
            <a:spLocks noGrp="1"/>
          </p:cNvSpPr>
          <p:nvPr>
            <p:ph sz="quarter" idx="1"/>
          </p:nvPr>
        </p:nvSpPr>
        <p:spPr/>
        <p:txBody>
          <a:bodyPr>
            <a:normAutofit/>
          </a:bodyPr>
          <a:lstStyle/>
          <a:p>
            <a:pPr marL="0" indent="0">
              <a:buNone/>
            </a:pPr>
            <a:r>
              <a:rPr lang="en-US" sz="4800" i="1" dirty="0">
                <a:solidFill>
                  <a:schemeClr val="tx2"/>
                </a:solidFill>
              </a:rPr>
              <a:t>a.  element</a:t>
            </a:r>
            <a:endParaRPr lang="en-US" sz="4800" dirty="0">
              <a:solidFill>
                <a:schemeClr val="tx2"/>
              </a:solidFill>
            </a:endParaRPr>
          </a:p>
          <a:p>
            <a:pPr marL="0" indent="0">
              <a:buNone/>
            </a:pPr>
            <a:r>
              <a:rPr lang="en-US" sz="4800" i="1" dirty="0" smtClean="0">
                <a:solidFill>
                  <a:schemeClr val="tx2"/>
                </a:solidFill>
              </a:rPr>
              <a:t>b</a:t>
            </a:r>
            <a:r>
              <a:rPr lang="en-US" sz="4800" i="1" dirty="0">
                <a:solidFill>
                  <a:schemeClr val="tx2"/>
                </a:solidFill>
              </a:rPr>
              <a:t>.  compound</a:t>
            </a:r>
            <a:endParaRPr lang="en-US" sz="4800" dirty="0">
              <a:solidFill>
                <a:schemeClr val="tx2"/>
              </a:solidFill>
            </a:endParaRPr>
          </a:p>
          <a:p>
            <a:pPr marL="0" indent="0">
              <a:buNone/>
            </a:pPr>
            <a:r>
              <a:rPr lang="en-US" sz="4800" i="1" dirty="0" smtClean="0">
                <a:solidFill>
                  <a:schemeClr val="tx2"/>
                </a:solidFill>
              </a:rPr>
              <a:t>c</a:t>
            </a:r>
            <a:r>
              <a:rPr lang="en-US" sz="4800" i="1" dirty="0">
                <a:solidFill>
                  <a:schemeClr val="tx2"/>
                </a:solidFill>
              </a:rPr>
              <a:t>.  heterogeneous mixture</a:t>
            </a:r>
            <a:endParaRPr lang="en-US" sz="4800" dirty="0">
              <a:solidFill>
                <a:schemeClr val="tx2"/>
              </a:solidFill>
            </a:endParaRPr>
          </a:p>
          <a:p>
            <a:pPr marL="0" indent="0">
              <a:buNone/>
            </a:pPr>
            <a:r>
              <a:rPr lang="en-US" sz="4800" i="1" dirty="0" smtClean="0">
                <a:solidFill>
                  <a:schemeClr val="tx2"/>
                </a:solidFill>
              </a:rPr>
              <a:t>d</a:t>
            </a:r>
            <a:r>
              <a:rPr lang="en-US" sz="4800" i="1" dirty="0">
                <a:solidFill>
                  <a:schemeClr val="tx2"/>
                </a:solidFill>
              </a:rPr>
              <a:t>.  homogeneous mixture</a:t>
            </a:r>
            <a:endParaRPr lang="en-US" sz="4800" dirty="0">
              <a:solidFill>
                <a:schemeClr val="tx2"/>
              </a:solidFill>
            </a:endParaRPr>
          </a:p>
        </p:txBody>
      </p:sp>
    </p:spTree>
    <p:extLst>
      <p:ext uri="{BB962C8B-B14F-4D97-AF65-F5344CB8AC3E}">
        <p14:creationId xmlns:p14="http://schemas.microsoft.com/office/powerpoint/2010/main" val="8421115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2362200"/>
            <a:ext cx="3276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dirty="0" smtClean="0"/>
              <a:t> </a:t>
            </a:r>
            <a:r>
              <a:rPr lang="en-US" sz="3600" dirty="0" smtClean="0"/>
              <a:t>What </a:t>
            </a:r>
            <a:r>
              <a:rPr lang="en-US" sz="3600" dirty="0"/>
              <a:t>type of matter does </a:t>
            </a:r>
            <a:r>
              <a:rPr lang="en-US" sz="3600" dirty="0" smtClean="0"/>
              <a:t>Copper I chloride (</a:t>
            </a:r>
            <a:r>
              <a:rPr lang="en-US" sz="3600" dirty="0" err="1" smtClean="0"/>
              <a:t>CuCl</a:t>
            </a:r>
            <a:r>
              <a:rPr lang="en-US" sz="3600" dirty="0" smtClean="0"/>
              <a:t>) represent</a:t>
            </a:r>
            <a:r>
              <a:rPr lang="en-US" sz="3600" dirty="0"/>
              <a:t>:</a:t>
            </a:r>
            <a:r>
              <a:rPr lang="en-US" dirty="0"/>
              <a:t/>
            </a:r>
            <a:br>
              <a:rPr lang="en-US" dirty="0"/>
            </a:br>
            <a:endParaRPr lang="en-US" dirty="0"/>
          </a:p>
        </p:txBody>
      </p:sp>
      <p:sp>
        <p:nvSpPr>
          <p:cNvPr id="3" name="Content Placeholder 2"/>
          <p:cNvSpPr>
            <a:spLocks noGrp="1"/>
          </p:cNvSpPr>
          <p:nvPr>
            <p:ph sz="quarter" idx="1"/>
          </p:nvPr>
        </p:nvSpPr>
        <p:spPr/>
        <p:txBody>
          <a:bodyPr/>
          <a:lstStyle/>
          <a:p>
            <a:pPr marL="0" indent="0">
              <a:buNone/>
            </a:pPr>
            <a:r>
              <a:rPr lang="en-US" sz="4000" i="1" dirty="0">
                <a:solidFill>
                  <a:schemeClr val="tx2"/>
                </a:solidFill>
              </a:rPr>
              <a:t>a.  element</a:t>
            </a:r>
            <a:endParaRPr lang="en-US" sz="4000" dirty="0">
              <a:solidFill>
                <a:schemeClr val="tx2"/>
              </a:solidFill>
            </a:endParaRPr>
          </a:p>
          <a:p>
            <a:pPr marL="0" indent="0">
              <a:buNone/>
            </a:pPr>
            <a:r>
              <a:rPr lang="en-US" sz="4000" i="1" dirty="0">
                <a:solidFill>
                  <a:schemeClr val="tx2"/>
                </a:solidFill>
              </a:rPr>
              <a:t>b.  compound</a:t>
            </a:r>
            <a:endParaRPr lang="en-US" sz="4000" dirty="0">
              <a:solidFill>
                <a:schemeClr val="tx2"/>
              </a:solidFill>
            </a:endParaRPr>
          </a:p>
          <a:p>
            <a:pPr marL="0" indent="0">
              <a:buNone/>
            </a:pPr>
            <a:r>
              <a:rPr lang="en-US" sz="4000" i="1" dirty="0">
                <a:solidFill>
                  <a:schemeClr val="tx2"/>
                </a:solidFill>
              </a:rPr>
              <a:t>c.  heterogeneous mixture</a:t>
            </a:r>
            <a:endParaRPr lang="en-US" sz="4000" dirty="0">
              <a:solidFill>
                <a:schemeClr val="tx2"/>
              </a:solidFill>
            </a:endParaRPr>
          </a:p>
          <a:p>
            <a:pPr marL="0" indent="0">
              <a:buNone/>
            </a:pPr>
            <a:r>
              <a:rPr lang="en-US" sz="4000" i="1" dirty="0">
                <a:solidFill>
                  <a:schemeClr val="tx2"/>
                </a:solidFill>
              </a:rPr>
              <a:t>d.  homogeneous mixture</a:t>
            </a:r>
            <a:endParaRPr lang="en-US" sz="4000" dirty="0">
              <a:solidFill>
                <a:schemeClr val="tx2"/>
              </a:solidFill>
            </a:endParaRPr>
          </a:p>
          <a:p>
            <a:pPr marL="0" indent="0">
              <a:buNone/>
            </a:pPr>
            <a:endParaRPr lang="en-US" dirty="0"/>
          </a:p>
        </p:txBody>
      </p:sp>
    </p:spTree>
    <p:extLst>
      <p:ext uri="{BB962C8B-B14F-4D97-AF65-F5344CB8AC3E}">
        <p14:creationId xmlns:p14="http://schemas.microsoft.com/office/powerpoint/2010/main" val="39983968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What type of matter does </a:t>
            </a:r>
            <a:r>
              <a:rPr lang="en-US" sz="3600" dirty="0" smtClean="0"/>
              <a:t>this granite represent:</a:t>
            </a:r>
            <a:endParaRPr lang="en-US" sz="3600" dirty="0"/>
          </a:p>
        </p:txBody>
      </p:sp>
      <p:sp>
        <p:nvSpPr>
          <p:cNvPr id="4" name="Rectangle 3"/>
          <p:cNvSpPr/>
          <p:nvPr/>
        </p:nvSpPr>
        <p:spPr>
          <a:xfrm>
            <a:off x="685800" y="3200400"/>
            <a:ext cx="5638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p:txBody>
          <a:bodyPr/>
          <a:lstStyle/>
          <a:p>
            <a:pPr marL="0" indent="0">
              <a:buNone/>
            </a:pPr>
            <a:r>
              <a:rPr lang="en-US" sz="4400" i="1" dirty="0">
                <a:solidFill>
                  <a:schemeClr val="tx2"/>
                </a:solidFill>
              </a:rPr>
              <a:t>a.  element</a:t>
            </a:r>
            <a:endParaRPr lang="en-US" sz="4400" dirty="0">
              <a:solidFill>
                <a:schemeClr val="tx2"/>
              </a:solidFill>
            </a:endParaRPr>
          </a:p>
          <a:p>
            <a:pPr marL="0" indent="0">
              <a:buNone/>
            </a:pPr>
            <a:r>
              <a:rPr lang="en-US" sz="4400" i="1" dirty="0">
                <a:solidFill>
                  <a:schemeClr val="tx2"/>
                </a:solidFill>
              </a:rPr>
              <a:t>b.  compound</a:t>
            </a:r>
            <a:endParaRPr lang="en-US" sz="4400" dirty="0">
              <a:solidFill>
                <a:schemeClr val="tx2"/>
              </a:solidFill>
            </a:endParaRPr>
          </a:p>
          <a:p>
            <a:pPr marL="0" indent="0">
              <a:buNone/>
            </a:pPr>
            <a:r>
              <a:rPr lang="en-US" sz="4400" i="1" dirty="0">
                <a:solidFill>
                  <a:schemeClr val="tx2"/>
                </a:solidFill>
              </a:rPr>
              <a:t>c.  heterogeneous mixture</a:t>
            </a:r>
            <a:endParaRPr lang="en-US" sz="4400" dirty="0">
              <a:solidFill>
                <a:schemeClr val="tx2"/>
              </a:solidFill>
            </a:endParaRPr>
          </a:p>
          <a:p>
            <a:pPr marL="0" indent="0">
              <a:buNone/>
            </a:pPr>
            <a:r>
              <a:rPr lang="en-US" sz="4400" i="1" dirty="0">
                <a:solidFill>
                  <a:schemeClr val="tx2"/>
                </a:solidFill>
              </a:rPr>
              <a:t>d.  homogeneous mixture</a:t>
            </a:r>
            <a:endParaRPr lang="en-US" sz="4400" dirty="0">
              <a:solidFill>
                <a:schemeClr val="tx2"/>
              </a:solidFill>
            </a:endParaRPr>
          </a:p>
          <a:p>
            <a:endParaRPr lang="en-US" dirty="0"/>
          </a:p>
        </p:txBody>
      </p:sp>
    </p:spTree>
    <p:extLst>
      <p:ext uri="{BB962C8B-B14F-4D97-AF65-F5344CB8AC3E}">
        <p14:creationId xmlns:p14="http://schemas.microsoft.com/office/powerpoint/2010/main" val="39255851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5181600"/>
            <a:ext cx="3429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dirty="0"/>
              <a:t>Read the following:</a:t>
            </a:r>
            <a:br>
              <a:rPr lang="en-US" dirty="0"/>
            </a:br>
            <a:endParaRPr lang="en-US" dirty="0"/>
          </a:p>
        </p:txBody>
      </p:sp>
      <p:sp>
        <p:nvSpPr>
          <p:cNvPr id="3" name="Content Placeholder 2"/>
          <p:cNvSpPr>
            <a:spLocks noGrp="1"/>
          </p:cNvSpPr>
          <p:nvPr>
            <p:ph sz="quarter" idx="1"/>
          </p:nvPr>
        </p:nvSpPr>
        <p:spPr/>
        <p:txBody>
          <a:bodyPr>
            <a:normAutofit/>
          </a:bodyPr>
          <a:lstStyle/>
          <a:p>
            <a:pPr marL="0" indent="0">
              <a:buNone/>
            </a:pPr>
            <a:r>
              <a:rPr lang="en-US" sz="2400" dirty="0" err="1" smtClean="0">
                <a:solidFill>
                  <a:schemeClr val="tx2"/>
                </a:solidFill>
              </a:rPr>
              <a:t>Smithers</a:t>
            </a:r>
            <a:r>
              <a:rPr lang="en-US" sz="2400" dirty="0" smtClean="0">
                <a:solidFill>
                  <a:schemeClr val="tx2"/>
                </a:solidFill>
              </a:rPr>
              <a:t> </a:t>
            </a:r>
            <a:r>
              <a:rPr lang="en-US" sz="2400" dirty="0">
                <a:solidFill>
                  <a:schemeClr val="tx2"/>
                </a:solidFill>
              </a:rPr>
              <a:t>thinks that a special juice will increase the productivity of workers. He creates two groups of 50 workers each and assigns each group the same task (in this case, they're supposed to staple a set of papers). Group A is given the special juice to drink while they work. Group B is not given the special juice. After an hour, </a:t>
            </a:r>
            <a:r>
              <a:rPr lang="en-US" sz="2400" dirty="0" err="1">
                <a:solidFill>
                  <a:schemeClr val="tx2"/>
                </a:solidFill>
              </a:rPr>
              <a:t>Smithers</a:t>
            </a:r>
            <a:r>
              <a:rPr lang="en-US" sz="2400" dirty="0">
                <a:solidFill>
                  <a:schemeClr val="tx2"/>
                </a:solidFill>
              </a:rPr>
              <a:t> counts how many stacks of papers each group has </a:t>
            </a:r>
            <a:r>
              <a:rPr lang="en-US" sz="2400" dirty="0" smtClean="0">
                <a:solidFill>
                  <a:schemeClr val="tx2"/>
                </a:solidFill>
              </a:rPr>
              <a:t>made</a:t>
            </a:r>
            <a:r>
              <a:rPr lang="en-US" sz="2400" dirty="0">
                <a:solidFill>
                  <a:schemeClr val="tx2"/>
                </a:solidFill>
              </a:rPr>
              <a:t>. Group A </a:t>
            </a:r>
            <a:r>
              <a:rPr lang="en-US" sz="2400" dirty="0" smtClean="0">
                <a:solidFill>
                  <a:schemeClr val="tx2"/>
                </a:solidFill>
              </a:rPr>
              <a:t>made </a:t>
            </a:r>
            <a:r>
              <a:rPr lang="en-US" sz="2400" dirty="0">
                <a:solidFill>
                  <a:schemeClr val="tx2"/>
                </a:solidFill>
              </a:rPr>
              <a:t>1,587 stacks, Group B made 2,113 stacks</a:t>
            </a:r>
            <a:r>
              <a:rPr lang="en-US" sz="2400" dirty="0" smtClean="0">
                <a:solidFill>
                  <a:schemeClr val="tx2"/>
                </a:solidFill>
              </a:rPr>
              <a:t>.</a:t>
            </a:r>
          </a:p>
          <a:p>
            <a:pPr marL="0" indent="0">
              <a:buNone/>
            </a:pPr>
            <a:endParaRPr lang="en-US" sz="2400" dirty="0">
              <a:solidFill>
                <a:schemeClr val="tx2"/>
              </a:solidFill>
            </a:endParaRPr>
          </a:p>
          <a:p>
            <a:pPr marL="0" indent="0">
              <a:buNone/>
            </a:pPr>
            <a:r>
              <a:rPr lang="en-US" sz="2400" dirty="0" smtClean="0">
                <a:solidFill>
                  <a:schemeClr val="tx2"/>
                </a:solidFill>
              </a:rPr>
              <a:t>What is the dependent variable:</a:t>
            </a:r>
          </a:p>
          <a:p>
            <a:pPr marL="0" indent="0">
              <a:buNone/>
            </a:pPr>
            <a:r>
              <a:rPr lang="en-US" sz="2400" dirty="0" smtClean="0">
                <a:solidFill>
                  <a:schemeClr val="tx2"/>
                </a:solidFill>
              </a:rPr>
              <a:t>Number of stacks of paper</a:t>
            </a:r>
            <a:endParaRPr lang="en-US" sz="2400" dirty="0">
              <a:solidFill>
                <a:schemeClr val="tx2"/>
              </a:solidFill>
            </a:endParaRPr>
          </a:p>
        </p:txBody>
      </p:sp>
    </p:spTree>
    <p:extLst>
      <p:ext uri="{BB962C8B-B14F-4D97-AF65-F5344CB8AC3E}">
        <p14:creationId xmlns:p14="http://schemas.microsoft.com/office/powerpoint/2010/main" val="6203308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40</TotalTime>
  <Words>672</Words>
  <Application>Microsoft Office PowerPoint</Application>
  <PresentationFormat>On-screen Show (4:3)</PresentationFormat>
  <Paragraphs>119</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Median</vt:lpstr>
      <vt:lpstr>Chapter 1 &amp; 3 Review</vt:lpstr>
      <vt:lpstr> </vt:lpstr>
      <vt:lpstr>Which of the following would not be considered matter:</vt:lpstr>
      <vt:lpstr> After extensive experimentation what end result of the scientific method offers an explanation of what occurs in nature.</vt:lpstr>
      <vt:lpstr>Which of the following properties couldn’t you describe quantitatively:</vt:lpstr>
      <vt:lpstr>What type of matter does jello represent: </vt:lpstr>
      <vt:lpstr> What type of matter does Copper I chloride (CuCl) represent: </vt:lpstr>
      <vt:lpstr>What type of matter does this granite represent:</vt:lpstr>
      <vt:lpstr>Read the following: </vt:lpstr>
      <vt:lpstr>PowerPoint Presentation</vt:lpstr>
      <vt:lpstr>What is the relationship between the two variables?</vt:lpstr>
      <vt:lpstr>PowerPoint Presentation</vt:lpstr>
      <vt:lpstr>PowerPoint Presentation</vt:lpstr>
      <vt:lpstr>PowerPoint Presentation</vt:lpstr>
      <vt:lpstr>PowerPoint Presentation</vt:lpstr>
      <vt:lpstr>Which of the following is not a physical property?</vt:lpstr>
      <vt:lpstr>Which of the following is an extensive property of matter?</vt:lpstr>
      <vt:lpstr>PowerPoint Presentation</vt:lpstr>
      <vt:lpstr>A solution is another name for: </vt:lpstr>
      <vt:lpstr> What type of matter is oxygen (O2)?</vt:lpstr>
      <vt:lpstr>PowerPoint Presentation</vt:lpstr>
      <vt:lpstr>PowerPoint Presentation</vt:lpstr>
      <vt:lpstr>PowerPoint Presentation</vt:lpstr>
      <vt:lpstr> </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&amp; 3 Review</dc:title>
  <dc:creator>Dawn</dc:creator>
  <cp:lastModifiedBy>Dawn</cp:lastModifiedBy>
  <cp:revision>5</cp:revision>
  <dcterms:created xsi:type="dcterms:W3CDTF">2011-09-22T20:09:55Z</dcterms:created>
  <dcterms:modified xsi:type="dcterms:W3CDTF">2011-09-22T20:50:42Z</dcterms:modified>
</cp:coreProperties>
</file>